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0000"/>
    <a:srgbClr val="FF8B8B"/>
    <a:srgbClr val="B07BD7"/>
    <a:srgbClr val="D1B2E8"/>
    <a:srgbClr val="C39B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Организация коррекционно-образовательного процесса в логопедической группе.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Взаимодействие в работе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логопеда 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и воспитателя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1714480" y="6143644"/>
            <a:ext cx="6400800" cy="328618"/>
          </a:xfrm>
        </p:spPr>
        <p:txBody>
          <a:bodyPr/>
          <a:lstStyle/>
          <a:p>
            <a:r>
              <a:rPr lang="ru-RU" sz="1800" dirty="0" smtClean="0"/>
              <a:t>30.10.2018г.</a:t>
            </a:r>
            <a:endParaRPr lang="ru-RU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auto">
          <a:xfrm>
            <a:off x="1357290" y="2214554"/>
            <a:ext cx="7358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 любом занятии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должна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планироваться коррекционная работа.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428728" y="1643050"/>
            <a:ext cx="6615130" cy="4525963"/>
          </a:xfrm>
        </p:spPr>
        <p:txBody>
          <a:bodyPr/>
          <a:lstStyle/>
          <a:p>
            <a:pPr>
              <a:buNone/>
            </a:pPr>
            <a:r>
              <a:rPr lang="ru-RU" sz="1800" u="sng" dirty="0" smtClean="0">
                <a:latin typeface="Comic Sans MS" pitchFamily="66" charset="0"/>
              </a:rPr>
              <a:t>Физическая культура и музыка</a:t>
            </a:r>
            <a:r>
              <a:rPr lang="ru-RU" sz="1800" u="sng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ru-RU" sz="1800" u="sng" dirty="0" smtClean="0">
              <a:latin typeface="Comic Sans MS" pitchFamily="66" charset="0"/>
            </a:endParaRPr>
          </a:p>
          <a:p>
            <a:r>
              <a:rPr lang="ru-RU" sz="1800" dirty="0" smtClean="0">
                <a:latin typeface="Comic Sans MS" pitchFamily="66" charset="0"/>
              </a:rPr>
              <a:t>Предлоги </a:t>
            </a:r>
            <a:r>
              <a:rPr lang="ru-RU" sz="1800" dirty="0" smtClean="0">
                <a:latin typeface="Comic Sans MS" pitchFamily="66" charset="0"/>
              </a:rPr>
              <a:t>(за кем, перед кем);</a:t>
            </a:r>
          </a:p>
          <a:p>
            <a:r>
              <a:rPr lang="ru-RU" sz="1800" dirty="0" smtClean="0">
                <a:latin typeface="Comic Sans MS" pitchFamily="66" charset="0"/>
              </a:rPr>
              <a:t>Глаголы </a:t>
            </a:r>
            <a:r>
              <a:rPr lang="ru-RU" sz="1800" dirty="0" smtClean="0">
                <a:latin typeface="Comic Sans MS" pitchFamily="66" charset="0"/>
              </a:rPr>
              <a:t>прошедшего, будущего времени.</a:t>
            </a:r>
          </a:p>
          <a:p>
            <a:r>
              <a:rPr lang="ru-RU" sz="1800" dirty="0" smtClean="0">
                <a:latin typeface="Comic Sans MS" pitchFamily="66" charset="0"/>
              </a:rPr>
              <a:t>Приставочные </a:t>
            </a:r>
            <a:r>
              <a:rPr lang="ru-RU" sz="1800" dirty="0" smtClean="0">
                <a:latin typeface="Comic Sans MS" pitchFamily="66" charset="0"/>
              </a:rPr>
              <a:t>глаголы (прыгали, перепрыгнули)</a:t>
            </a:r>
          </a:p>
          <a:p>
            <a:r>
              <a:rPr lang="ru-RU" sz="1800" dirty="0" smtClean="0">
                <a:latin typeface="Comic Sans MS" pitchFamily="66" charset="0"/>
              </a:rPr>
              <a:t>Падежные </a:t>
            </a:r>
            <a:r>
              <a:rPr lang="ru-RU" sz="1800" dirty="0" smtClean="0">
                <a:latin typeface="Comic Sans MS" pitchFamily="66" charset="0"/>
              </a:rPr>
              <a:t>формы местоимений (ко мне, к ней и др.)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Коррекционная работа. </a:t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Планирование.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85851" y="1600200"/>
          <a:ext cx="7358116" cy="476707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259924"/>
                <a:gridCol w="2049096"/>
                <a:gridCol w="2049096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Направления работы</a:t>
                      </a:r>
                      <a:endParaRPr lang="ru-RU" sz="16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Comic Sans MS" pitchFamily="66" charset="0"/>
                        </a:rPr>
                        <a:t>Содержание работы</a:t>
                      </a:r>
                      <a:endParaRPr lang="ru-RU" sz="160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Режимные моменты</a:t>
                      </a:r>
                      <a:endParaRPr lang="ru-RU" sz="16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1.Артикуляционная гимнастика.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2. Дыхательная гимнастика.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3. Пальчиковая гимнастика.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4.Формирование фонетического восприятия.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5. Формирование лексико-грамматических представлений.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6. Развитие психических процессов.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7. Связная речь.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8. Формирование навыков звукового анализа.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9.Контроль за звукопроизношением.</a:t>
                      </a:r>
                      <a:endParaRPr lang="ru-RU" sz="16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Указать источник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Игры см. картотеку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Лексические темы 1, 2, 3,и т.д.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Дидактические игры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Игры и упражнения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Игры и упражнения.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Имена детей</a:t>
                      </a:r>
                      <a:endParaRPr lang="ru-RU" sz="16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Утром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Перед обедом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omic Sans MS" pitchFamily="66" charset="0"/>
                        </a:rPr>
                        <a:t>2-ая половина дня</a:t>
                      </a:r>
                      <a:endParaRPr lang="ru-RU" sz="16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Коррекционная работа. </a:t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Планирование.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142976" y="2071678"/>
          <a:ext cx="7643870" cy="257359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34148"/>
                <a:gridCol w="766117"/>
                <a:gridCol w="547691"/>
                <a:gridCol w="849319"/>
                <a:gridCol w="849319"/>
                <a:gridCol w="849319"/>
                <a:gridCol w="849319"/>
                <a:gridCol w="849319"/>
                <a:gridCol w="849319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</a:rPr>
                        <a:t>Дни недели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</a:rPr>
                        <a:t>Список детей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</a:rPr>
                        <a:t>1-ая неделя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</a:rPr>
                        <a:t>Учет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</a:rPr>
                        <a:t>2-ая неделя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</a:rPr>
                        <a:t>Учет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omic Sans MS" pitchFamily="66" charset="0"/>
                        </a:rPr>
                        <a:t>3-ая неделя</a:t>
                      </a:r>
                      <a:endParaRPr lang="ru-RU" sz="140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omic Sans MS" pitchFamily="66" charset="0"/>
                        </a:rPr>
                        <a:t>Учет</a:t>
                      </a:r>
                      <a:endParaRPr lang="ru-RU" sz="140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omic Sans MS" pitchFamily="66" charset="0"/>
                        </a:rPr>
                        <a:t>4-ая неделя</a:t>
                      </a:r>
                      <a:endParaRPr lang="ru-RU" sz="140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omic Sans MS" pitchFamily="66" charset="0"/>
                        </a:rPr>
                        <a:t>Учет</a:t>
                      </a:r>
                      <a:endParaRPr lang="ru-RU" sz="140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понедельник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>
                        <a:latin typeface="Comic Sans MS" pitchFamily="66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вторник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>
                        <a:latin typeface="Comic Sans MS" pitchFamily="66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среда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>
                        <a:latin typeface="Comic Sans MS" pitchFamily="66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четверг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>
                        <a:latin typeface="Comic Sans MS" pitchFamily="66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omic Sans MS" pitchFamily="66" charset="0"/>
                          <a:ea typeface="Times New Roman"/>
                          <a:cs typeface="Times New Roman"/>
                        </a:rPr>
                        <a:t>пятница</a:t>
                      </a:r>
                      <a:endParaRPr lang="ru-RU" sz="14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omic Sans MS" pitchFamily="66" charset="0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Comic Sans MS" pitchFamily="66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Функции логопеда и воспитателя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/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в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процессе работы.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214414" y="1571612"/>
          <a:ext cx="7572428" cy="376409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870937"/>
                <a:gridCol w="4701491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u="sng" dirty="0">
                          <a:latin typeface="Comic Sans MS" pitchFamily="66" charset="0"/>
                        </a:rPr>
                        <a:t>Логопед</a:t>
                      </a:r>
                      <a:endParaRPr lang="ru-RU" sz="1800" b="0" dirty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- на </a:t>
                      </a:r>
                      <a:r>
                        <a:rPr lang="ru-RU" sz="1800" b="0" dirty="0" smtClean="0">
                          <a:latin typeface="Comic Sans MS" pitchFamily="66" charset="0"/>
                        </a:rPr>
                        <a:t>подгрупповых </a:t>
                      </a:r>
                      <a:r>
                        <a:rPr lang="ru-RU" sz="1800" b="0" dirty="0">
                          <a:latin typeface="Comic Sans MS" pitchFamily="66" charset="0"/>
                        </a:rPr>
                        <a:t>занятиях знакомит детей с лексико-грамматическими категориями, выявляя детей с которыми необходимо работать на индивидуальных занятиях.</a:t>
                      </a:r>
                      <a:endParaRPr lang="ru-RU" sz="1800" b="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u="sng" dirty="0">
                          <a:latin typeface="Comic Sans MS" pitchFamily="66" charset="0"/>
                        </a:rPr>
                        <a:t>Воспитатель</a:t>
                      </a:r>
                      <a:endParaRPr lang="ru-RU" sz="1800" b="0" dirty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- проводит занятия по развитию речи, ознакомлению с окружающим и с художественной литературой с учетом лексических тем;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- пополняет, уточняет и активизирует словарный запас детей в процессе режимных моментов (сборы на прогулку, дежурство, умывание, игра);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- систематически контролирует грамматически правильность речи детей в течение всего времени общения с ним.</a:t>
                      </a:r>
                      <a:endParaRPr lang="ru-RU" sz="1800" b="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Работа воспитателя и логопеда при коррекции звукопроизношения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57290" y="2071678"/>
          <a:ext cx="6972320" cy="250221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486160"/>
                <a:gridCol w="348616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u="sng" dirty="0">
                          <a:latin typeface="Comic Sans MS" pitchFamily="66" charset="0"/>
                        </a:rPr>
                        <a:t>Логопед</a:t>
                      </a:r>
                      <a:endParaRPr lang="ru-RU" sz="1800" b="0" dirty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Цель: логопед исправляет нарушения речи: готовит артикуляционный уклад дефектных звуков, ставит их, автоматизирует.</a:t>
                      </a:r>
                      <a:endParaRPr lang="ru-RU" sz="1800" b="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u="sng" dirty="0">
                          <a:latin typeface="Comic Sans MS" pitchFamily="66" charset="0"/>
                        </a:rPr>
                        <a:t>Воспитатель</a:t>
                      </a:r>
                      <a:endParaRPr lang="ru-RU" sz="1800" b="0" dirty="0"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Цель: </a:t>
                      </a:r>
                      <a:r>
                        <a:rPr lang="ru-RU" sz="1800" b="0" dirty="0" err="1">
                          <a:latin typeface="Comic Sans MS" pitchFamily="66" charset="0"/>
                        </a:rPr>
                        <a:t>вос-ль</a:t>
                      </a:r>
                      <a:r>
                        <a:rPr lang="ru-RU" sz="1800" b="0" dirty="0">
                          <a:latin typeface="Comic Sans MS" pitchFamily="66" charset="0"/>
                        </a:rPr>
                        <a:t> под руководством логопеда активно участвует в коррекционной работе: активизирует поставленные звуки в словах, словосочетаниях, фразах.</a:t>
                      </a:r>
                      <a:endParaRPr lang="ru-RU" sz="1800" b="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Подготовительный этап</a:t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</a:br>
            <a:endParaRPr lang="ru-RU" sz="3200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00166" y="1714488"/>
          <a:ext cx="6715172" cy="187128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357586"/>
                <a:gridCol w="3357586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omic Sans MS" pitchFamily="66" charset="0"/>
                        </a:rPr>
                        <a:t>Логопед вырабатывает и тренирует движения артикуляционного аппарата, которые были неправильными или совсем отсутствовали.</a:t>
                      </a:r>
                      <a:endParaRPr lang="ru-RU" sz="1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omic Sans MS" pitchFamily="66" charset="0"/>
                        </a:rPr>
                        <a:t>Воспитатель по заданию логопеда в игровой форме закрепляет у детей положения и движения органов артикуляционного аппарата.</a:t>
                      </a:r>
                      <a:endParaRPr lang="ru-RU" sz="1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Этап появления звука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57290" y="1600200"/>
          <a:ext cx="6858048" cy="218675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429024"/>
                <a:gridCol w="342902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Логопед ставит звуки, используя специальные приемы и отработанные на предыдущем этапе движения органов артикуляционного аппарата</a:t>
                      </a:r>
                      <a:endParaRPr lang="ru-RU" sz="1800" b="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Воспитатель закрепляет произнесение поставленного логопедом звука, фиксируя внимание ребенка на его звучании и артикуляции, используя картинки-символы и звукоподражания.</a:t>
                      </a:r>
                      <a:endParaRPr lang="ru-RU" sz="1800" b="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Этап усвоения звука (правильное произношение звука)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71604" y="1643050"/>
          <a:ext cx="6858048" cy="281768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429024"/>
                <a:gridCol w="342902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Логопед  автоматизирует поставленные звуки, дифференцирует их на слух и в произношении, последовательно вводит его в речь (в слог, слово, предложение, </a:t>
                      </a:r>
                      <a:r>
                        <a:rPr lang="ru-RU" sz="1800" b="0" dirty="0" err="1">
                          <a:latin typeface="Comic Sans MS" pitchFamily="66" charset="0"/>
                        </a:rPr>
                        <a:t>потешки</a:t>
                      </a:r>
                      <a:r>
                        <a:rPr lang="ru-RU" sz="1800" b="0" dirty="0">
                          <a:latin typeface="Comic Sans MS" pitchFamily="66" charset="0"/>
                        </a:rPr>
                        <a:t>, стихи, связную речь)</a:t>
                      </a:r>
                      <a:endParaRPr lang="ru-RU" sz="1800" b="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Comic Sans MS" pitchFamily="66" charset="0"/>
                        </a:rPr>
                        <a:t>Воспитатель по заданию логопеда с отдельными детьми закрепляет поставленный логопедом звук, дифференцирует со смешиваемыми фонемами на слух и в произношении, используя речевой материал, рекомендуемый логопедом.</a:t>
                      </a:r>
                      <a:endParaRPr lang="ru-RU" sz="1800" b="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Основные направления коррекционной работы воспитателя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500174"/>
            <a:ext cx="7043758" cy="4525963"/>
          </a:xfrm>
        </p:spPr>
        <p:txBody>
          <a:bodyPr/>
          <a:lstStyle/>
          <a:p>
            <a:r>
              <a:rPr lang="ru-RU" sz="1800" dirty="0" smtClean="0">
                <a:latin typeface="Comic Sans MS" pitchFamily="66" charset="0"/>
              </a:rPr>
              <a:t>Артикуляционная </a:t>
            </a:r>
            <a:r>
              <a:rPr lang="ru-RU" sz="1800" dirty="0" smtClean="0">
                <a:latin typeface="Comic Sans MS" pitchFamily="66" charset="0"/>
              </a:rPr>
              <a:t>гимнастика (с элементами дыхательной и голосовой) выполняется в течении дня 3-5 раз.</a:t>
            </a:r>
          </a:p>
          <a:p>
            <a:r>
              <a:rPr lang="ru-RU" sz="1800" dirty="0" smtClean="0">
                <a:latin typeface="Comic Sans MS" pitchFamily="66" charset="0"/>
              </a:rPr>
              <a:t>Пальчиковая гимнастика выполняется в комплексе с артикуляционной 3-5 раз в день.</a:t>
            </a:r>
          </a:p>
          <a:p>
            <a:r>
              <a:rPr lang="ru-RU" sz="1800" dirty="0" smtClean="0">
                <a:latin typeface="Comic Sans MS" pitchFamily="66" charset="0"/>
              </a:rPr>
              <a:t>Корригирующая мини гимнастика для профилактики нарушений осанки и стопы выполняется ежедневно после сна.</a:t>
            </a:r>
          </a:p>
          <a:p>
            <a:r>
              <a:rPr lang="ru-RU" sz="1800" dirty="0" smtClean="0">
                <a:latin typeface="Comic Sans MS" pitchFamily="66" charset="0"/>
              </a:rPr>
              <a:t>Вечерние индивидуальные занятия по заданию логопеда, закрепляющие звукопроизношение.</a:t>
            </a:r>
          </a:p>
          <a:p>
            <a:r>
              <a:rPr lang="ru-RU" sz="1800" dirty="0" smtClean="0">
                <a:latin typeface="Comic Sans MS" pitchFamily="66" charset="0"/>
              </a:rPr>
              <a:t>Фронтальные занятия по программе ДОУ.</a:t>
            </a:r>
          </a:p>
          <a:p>
            <a:r>
              <a:rPr lang="ru-RU" sz="1800" dirty="0" smtClean="0">
                <a:latin typeface="Comic Sans MS" pitchFamily="66" charset="0"/>
              </a:rPr>
              <a:t>Коррекционная работа вне занятий:</a:t>
            </a:r>
          </a:p>
          <a:p>
            <a:r>
              <a:rPr lang="ru-RU" sz="1800" dirty="0" smtClean="0">
                <a:latin typeface="Comic Sans MS" pitchFamily="66" charset="0"/>
              </a:rPr>
              <a:t>- во время режимных моментов</a:t>
            </a:r>
          </a:p>
          <a:p>
            <a:r>
              <a:rPr lang="ru-RU" sz="1800" dirty="0" smtClean="0">
                <a:latin typeface="Comic Sans MS" pitchFamily="66" charset="0"/>
              </a:rPr>
              <a:t>- коррекционная работа по восполнению пробелов, выявленных в результате обследования,</a:t>
            </a:r>
          </a:p>
          <a:p>
            <a:r>
              <a:rPr lang="ru-RU" sz="1800" dirty="0" smtClean="0">
                <a:latin typeface="Comic Sans MS" pitchFamily="66" charset="0"/>
              </a:rPr>
              <a:t>обязательно планируется и учитывается.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auto">
          <a:xfrm>
            <a:off x="1357290" y="2214554"/>
            <a:ext cx="7358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 любом занятии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должна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планироваться коррекционная работа.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571604" y="1571612"/>
            <a:ext cx="6829444" cy="4525963"/>
          </a:xfrm>
        </p:spPr>
        <p:txBody>
          <a:bodyPr/>
          <a:lstStyle/>
          <a:p>
            <a:pPr>
              <a:buNone/>
            </a:pPr>
            <a:r>
              <a:rPr lang="ru-RU" sz="1600" u="sng" dirty="0" smtClean="0">
                <a:latin typeface="Comic Sans MS" pitchFamily="66" charset="0"/>
              </a:rPr>
              <a:t>По математике:</a:t>
            </a:r>
          </a:p>
          <a:p>
            <a:r>
              <a:rPr lang="ru-RU" sz="1600" dirty="0" smtClean="0">
                <a:latin typeface="Comic Sans MS" pitchFamily="66" charset="0"/>
              </a:rPr>
              <a:t>Употребление </a:t>
            </a:r>
            <a:r>
              <a:rPr lang="ru-RU" sz="1600" dirty="0" smtClean="0">
                <a:latin typeface="Comic Sans MS" pitchFamily="66" charset="0"/>
              </a:rPr>
              <a:t>существительных единственного и множественного числа;</a:t>
            </a:r>
          </a:p>
          <a:p>
            <a:r>
              <a:rPr lang="ru-RU" sz="1600" dirty="0" smtClean="0">
                <a:latin typeface="Comic Sans MS" pitchFamily="66" charset="0"/>
              </a:rPr>
              <a:t>Сочетание </a:t>
            </a:r>
            <a:r>
              <a:rPr lang="ru-RU" sz="1600" dirty="0" smtClean="0">
                <a:latin typeface="Comic Sans MS" pitchFamily="66" charset="0"/>
              </a:rPr>
              <a:t>существительных с предлогами.</a:t>
            </a:r>
          </a:p>
          <a:p>
            <a:r>
              <a:rPr lang="ru-RU" sz="1600" dirty="0" smtClean="0">
                <a:latin typeface="Comic Sans MS" pitchFamily="66" charset="0"/>
              </a:rPr>
              <a:t>Глагол</a:t>
            </a:r>
            <a:endParaRPr lang="ru-RU" sz="1600" dirty="0" smtClean="0">
              <a:latin typeface="Comic Sans MS" pitchFamily="66" charset="0"/>
            </a:endParaRPr>
          </a:p>
          <a:p>
            <a:r>
              <a:rPr lang="ru-RU" sz="1600" dirty="0" smtClean="0">
                <a:latin typeface="Comic Sans MS" pitchFamily="66" charset="0"/>
              </a:rPr>
              <a:t>Изменение </a:t>
            </a:r>
            <a:r>
              <a:rPr lang="ru-RU" sz="1600" dirty="0" smtClean="0">
                <a:latin typeface="Comic Sans MS" pitchFamily="66" charset="0"/>
              </a:rPr>
              <a:t>по временам, лицам, числам и родам;</a:t>
            </a:r>
          </a:p>
          <a:p>
            <a:r>
              <a:rPr lang="ru-RU" sz="1600" dirty="0" smtClean="0">
                <a:latin typeface="Comic Sans MS" pitchFamily="66" charset="0"/>
              </a:rPr>
              <a:t>Прилагательное </a:t>
            </a:r>
            <a:endParaRPr lang="ru-RU" sz="1600" dirty="0" smtClean="0">
              <a:latin typeface="Comic Sans MS" pitchFamily="66" charset="0"/>
            </a:endParaRPr>
          </a:p>
          <a:p>
            <a:r>
              <a:rPr lang="ru-RU" sz="1600" dirty="0" smtClean="0">
                <a:latin typeface="Comic Sans MS" pitchFamily="66" charset="0"/>
              </a:rPr>
              <a:t>Согласование </a:t>
            </a:r>
            <a:r>
              <a:rPr lang="ru-RU" sz="1600" dirty="0" smtClean="0">
                <a:latin typeface="Comic Sans MS" pitchFamily="66" charset="0"/>
              </a:rPr>
              <a:t>существительного с прилагательным в роде, числа, падеже.</a:t>
            </a:r>
          </a:p>
          <a:p>
            <a:r>
              <a:rPr lang="ru-RU" sz="1600" dirty="0" smtClean="0">
                <a:latin typeface="Comic Sans MS" pitchFamily="66" charset="0"/>
              </a:rPr>
              <a:t>Количественные </a:t>
            </a:r>
            <a:r>
              <a:rPr lang="ru-RU" sz="1600" dirty="0" smtClean="0">
                <a:latin typeface="Comic Sans MS" pitchFamily="66" charset="0"/>
              </a:rPr>
              <a:t>и порядковые числительные;</a:t>
            </a:r>
          </a:p>
          <a:p>
            <a:r>
              <a:rPr lang="ru-RU" sz="1600" dirty="0" smtClean="0">
                <a:latin typeface="Comic Sans MS" pitchFamily="66" charset="0"/>
              </a:rPr>
              <a:t>Местоимения </a:t>
            </a:r>
            <a:r>
              <a:rPr lang="ru-RU" sz="1600" dirty="0" smtClean="0">
                <a:latin typeface="Comic Sans MS" pitchFamily="66" charset="0"/>
              </a:rPr>
              <a:t>(мой, моя, мое, мои, наш, ваш)</a:t>
            </a:r>
          </a:p>
          <a:p>
            <a:r>
              <a:rPr lang="ru-RU" sz="1600" dirty="0" smtClean="0">
                <a:latin typeface="Comic Sans MS" pitchFamily="66" charset="0"/>
              </a:rPr>
              <a:t>Предложения</a:t>
            </a:r>
            <a:r>
              <a:rPr lang="ru-RU" sz="1600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auto">
          <a:xfrm>
            <a:off x="1357290" y="2214554"/>
            <a:ext cx="73581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На любом занятии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должна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планироваться коррекционная работа.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357290" y="1571612"/>
            <a:ext cx="6829444" cy="4525963"/>
          </a:xfrm>
        </p:spPr>
        <p:txBody>
          <a:bodyPr/>
          <a:lstStyle/>
          <a:p>
            <a:pPr>
              <a:buNone/>
            </a:pPr>
            <a:r>
              <a:rPr lang="ru-RU" sz="1800" u="sng" dirty="0" smtClean="0">
                <a:latin typeface="Comic Sans MS" pitchFamily="66" charset="0"/>
              </a:rPr>
              <a:t>По изобразительной деятельности:</a:t>
            </a:r>
          </a:p>
          <a:p>
            <a:r>
              <a:rPr lang="ru-RU" sz="1800" dirty="0" smtClean="0">
                <a:latin typeface="Comic Sans MS" pitchFamily="66" charset="0"/>
              </a:rPr>
              <a:t>Предложения </a:t>
            </a:r>
            <a:r>
              <a:rPr lang="ru-RU" sz="1800" dirty="0" smtClean="0">
                <a:latin typeface="Comic Sans MS" pitchFamily="66" charset="0"/>
              </a:rPr>
              <a:t>с предлогами.</a:t>
            </a:r>
          </a:p>
          <a:p>
            <a:r>
              <a:rPr lang="ru-RU" sz="1800" dirty="0" smtClean="0">
                <a:latin typeface="Comic Sans MS" pitchFamily="66" charset="0"/>
              </a:rPr>
              <a:t>Временные </a:t>
            </a:r>
            <a:r>
              <a:rPr lang="ru-RU" sz="1800" dirty="0" smtClean="0">
                <a:latin typeface="Comic Sans MS" pitchFamily="66" charset="0"/>
              </a:rPr>
              <a:t>формы глагола. (я нарисовал,  я вырезаю, я буду разукрашивать)</a:t>
            </a:r>
          </a:p>
          <a:p>
            <a:r>
              <a:rPr lang="ru-RU" sz="1800" dirty="0" smtClean="0">
                <a:latin typeface="Comic Sans MS" pitchFamily="66" charset="0"/>
              </a:rPr>
              <a:t>Спряжение </a:t>
            </a:r>
            <a:r>
              <a:rPr lang="ru-RU" sz="1800" dirty="0" smtClean="0">
                <a:latin typeface="Comic Sans MS" pitchFamily="66" charset="0"/>
              </a:rPr>
              <a:t>глагола. (Что делаешь? Что делают?)</a:t>
            </a:r>
          </a:p>
          <a:p>
            <a:r>
              <a:rPr lang="ru-RU" sz="1800" dirty="0" smtClean="0">
                <a:latin typeface="Comic Sans MS" pitchFamily="66" charset="0"/>
              </a:rPr>
              <a:t>Согласование </a:t>
            </a:r>
            <a:r>
              <a:rPr lang="ru-RU" sz="1800" dirty="0" smtClean="0">
                <a:latin typeface="Comic Sans MS" pitchFamily="66" charset="0"/>
              </a:rPr>
              <a:t>существительного с прилагательным в роде, числе, падеже.</a:t>
            </a:r>
          </a:p>
          <a:p>
            <a:r>
              <a:rPr lang="ru-RU" sz="1800" dirty="0" smtClean="0">
                <a:latin typeface="Comic Sans MS" pitchFamily="66" charset="0"/>
              </a:rPr>
              <a:t>Навыки </a:t>
            </a:r>
            <a:r>
              <a:rPr lang="ru-RU" sz="1800" dirty="0" smtClean="0">
                <a:latin typeface="Comic Sans MS" pitchFamily="66" charset="0"/>
              </a:rPr>
              <a:t>связной речи (Как будешь делать?), спрашивать детей о предстоящей или выполняемой работе.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0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6923C"/>
      </a:hlink>
      <a:folHlink>
        <a:srgbClr val="76923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482</Words>
  <Application>Microsoft Office PowerPoint</Application>
  <PresentationFormat>Экран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Организация коррекционно-образовательного процесса в логопедической группе. Взаимодействие в работе  логопеда и воспитателя. </vt:lpstr>
      <vt:lpstr>Функции логопеда и воспитателя  в процессе работы. </vt:lpstr>
      <vt:lpstr>Работа воспитателя и логопеда при коррекции звукопроизношения </vt:lpstr>
      <vt:lpstr>Подготовительный этап </vt:lpstr>
      <vt:lpstr>Этап появления звука</vt:lpstr>
      <vt:lpstr>Этап усвоения звука (правильное произношение звука) </vt:lpstr>
      <vt:lpstr>Основные направления коррекционной работы воспитателя </vt:lpstr>
      <vt:lpstr>На любом занятии должна планироваться коррекционная работа. </vt:lpstr>
      <vt:lpstr>На любом занятии должна планироваться коррекционная работа. </vt:lpstr>
      <vt:lpstr>На любом занятии должна планироваться коррекционная работа. </vt:lpstr>
      <vt:lpstr>Коррекционная работа.  Планирование.</vt:lpstr>
      <vt:lpstr>Коррекционная работа.  Планирование.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Тетрадь на спирали</dc:title>
  <dc:creator>Фокина Лидия Петровна</dc:creator>
  <cp:keywords>Шаблон презентации</cp:keywords>
  <cp:lastModifiedBy>User</cp:lastModifiedBy>
  <cp:revision>27</cp:revision>
  <dcterms:created xsi:type="dcterms:W3CDTF">2014-11-07T17:01:55Z</dcterms:created>
  <dcterms:modified xsi:type="dcterms:W3CDTF">2018-10-30T06:16:11Z</dcterms:modified>
</cp:coreProperties>
</file>