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18"/>
  </p:notesMasterIdLst>
  <p:handoutMasterIdLst>
    <p:handoutMasterId r:id="rId19"/>
  </p:handoutMasterIdLst>
  <p:sldIdLst>
    <p:sldId id="287" r:id="rId2"/>
    <p:sldId id="342" r:id="rId3"/>
    <p:sldId id="347" r:id="rId4"/>
    <p:sldId id="337" r:id="rId5"/>
    <p:sldId id="292" r:id="rId6"/>
    <p:sldId id="366" r:id="rId7"/>
    <p:sldId id="374" r:id="rId8"/>
    <p:sldId id="348" r:id="rId9"/>
    <p:sldId id="349" r:id="rId10"/>
    <p:sldId id="367" r:id="rId11"/>
    <p:sldId id="352" r:id="rId12"/>
    <p:sldId id="345" r:id="rId13"/>
    <p:sldId id="368" r:id="rId14"/>
    <p:sldId id="373" r:id="rId15"/>
    <p:sldId id="346" r:id="rId16"/>
    <p:sldId id="296" r:id="rId1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DF58D"/>
    <a:srgbClr val="808080"/>
    <a:srgbClr val="FCFCFC"/>
    <a:srgbClr val="E8E8E8"/>
    <a:srgbClr val="0000FF"/>
    <a:srgbClr val="FF0066"/>
    <a:srgbClr val="213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9" autoAdjust="0"/>
    <p:restoredTop sz="94660"/>
  </p:normalViewPr>
  <p:slideViewPr>
    <p:cSldViewPr>
      <p:cViewPr varScale="1">
        <p:scale>
          <a:sx n="68" d="100"/>
          <a:sy n="68" d="100"/>
        </p:scale>
        <p:origin x="12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6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9454B87-AF2E-45A7-9E8F-F67F70CCBE19}" type="slidenum">
              <a:rPr lang="en-US"/>
              <a:pPr>
                <a:defRPr/>
              </a:pPr>
              <a:t>‹#›</a:t>
            </a:fld>
            <a:endParaRPr lang="en-US"/>
          </a:p>
        </p:txBody>
      </p:sp>
    </p:spTree>
    <p:extLst>
      <p:ext uri="{BB962C8B-B14F-4D97-AF65-F5344CB8AC3E}">
        <p14:creationId xmlns:p14="http://schemas.microsoft.com/office/powerpoint/2010/main" val="1211695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8C5F68-0EF9-424A-B94A-9526063E13DC}" type="slidenum">
              <a:rPr lang="en-US"/>
              <a:pPr>
                <a:defRPr/>
              </a:pPr>
              <a:t>‹#›</a:t>
            </a:fld>
            <a:endParaRPr lang="en-US"/>
          </a:p>
        </p:txBody>
      </p:sp>
    </p:spTree>
    <p:extLst>
      <p:ext uri="{BB962C8B-B14F-4D97-AF65-F5344CB8AC3E}">
        <p14:creationId xmlns:p14="http://schemas.microsoft.com/office/powerpoint/2010/main" val="4236584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Freeform 40"/>
          <p:cNvSpPr>
            <a:spLocks/>
          </p:cNvSpPr>
          <p:nvPr/>
        </p:nvSpPr>
        <p:spPr bwMode="gray">
          <a:xfrm>
            <a:off x="0" y="6048375"/>
            <a:ext cx="2762250" cy="809625"/>
          </a:xfrm>
          <a:custGeom>
            <a:avLst/>
            <a:gdLst>
              <a:gd name="T0" fmla="*/ 0 w 1740"/>
              <a:gd name="T1" fmla="*/ 0 h 510"/>
              <a:gd name="T2" fmla="*/ 0 w 1740"/>
              <a:gd name="T3" fmla="*/ 2147483647 h 510"/>
              <a:gd name="T4" fmla="*/ 2147483647 w 1740"/>
              <a:gd name="T5" fmla="*/ 2147483647 h 510"/>
              <a:gd name="T6" fmla="*/ 2147483647 w 1740"/>
              <a:gd name="T7" fmla="*/ 2147483647 h 510"/>
              <a:gd name="T8" fmla="*/ 0 w 1740"/>
              <a:gd name="T9" fmla="*/ 0 h 5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0" h="510">
                <a:moveTo>
                  <a:pt x="0" y="0"/>
                </a:moveTo>
                <a:lnTo>
                  <a:pt x="0" y="510"/>
                </a:lnTo>
                <a:cubicBezTo>
                  <a:pt x="0" y="510"/>
                  <a:pt x="870" y="510"/>
                  <a:pt x="1740" y="510"/>
                </a:cubicBezTo>
                <a:cubicBezTo>
                  <a:pt x="1650" y="258"/>
                  <a:pt x="1595" y="30"/>
                  <a:pt x="1595" y="30"/>
                </a:cubicBezTo>
                <a:cubicBezTo>
                  <a:pt x="798" y="54"/>
                  <a:pt x="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 name="Freeform 41"/>
          <p:cNvSpPr>
            <a:spLocks/>
          </p:cNvSpPr>
          <p:nvPr/>
        </p:nvSpPr>
        <p:spPr bwMode="gray">
          <a:xfrm>
            <a:off x="2590800" y="4705350"/>
            <a:ext cx="6400800" cy="2152650"/>
          </a:xfrm>
          <a:custGeom>
            <a:avLst/>
            <a:gdLst>
              <a:gd name="T0" fmla="*/ 2147483647 w 4032"/>
              <a:gd name="T1" fmla="*/ 0 h 1356"/>
              <a:gd name="T2" fmla="*/ 2147483647 w 4032"/>
              <a:gd name="T3" fmla="*/ 2147483647 h 1356"/>
              <a:gd name="T4" fmla="*/ 2147483647 w 4032"/>
              <a:gd name="T5" fmla="*/ 2147483647 h 1356"/>
              <a:gd name="T6" fmla="*/ 2147483647 w 4032"/>
              <a:gd name="T7" fmla="*/ 2147483647 h 1356"/>
              <a:gd name="T8" fmla="*/ 0 w 4032"/>
              <a:gd name="T9" fmla="*/ 2147483647 h 1356"/>
              <a:gd name="T10" fmla="*/ 2147483647 w 4032"/>
              <a:gd name="T11" fmla="*/ 0 h 13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32" h="1356">
                <a:moveTo>
                  <a:pt x="1116" y="0"/>
                </a:moveTo>
                <a:cubicBezTo>
                  <a:pt x="2370" y="1254"/>
                  <a:pt x="3840" y="636"/>
                  <a:pt x="3840" y="636"/>
                </a:cubicBezTo>
                <a:cubicBezTo>
                  <a:pt x="4032" y="966"/>
                  <a:pt x="4032" y="1356"/>
                  <a:pt x="4032" y="1356"/>
                </a:cubicBezTo>
                <a:cubicBezTo>
                  <a:pt x="4032" y="1356"/>
                  <a:pt x="2160" y="1356"/>
                  <a:pt x="288" y="1356"/>
                </a:cubicBezTo>
                <a:cubicBezTo>
                  <a:pt x="120" y="1140"/>
                  <a:pt x="0" y="828"/>
                  <a:pt x="0" y="828"/>
                </a:cubicBezTo>
                <a:lnTo>
                  <a:pt x="1116"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 name="Freeform 42"/>
          <p:cNvSpPr>
            <a:spLocks/>
          </p:cNvSpPr>
          <p:nvPr/>
        </p:nvSpPr>
        <p:spPr bwMode="gray">
          <a:xfrm>
            <a:off x="4400550" y="781050"/>
            <a:ext cx="4743450" cy="5048250"/>
          </a:xfrm>
          <a:custGeom>
            <a:avLst/>
            <a:gdLst>
              <a:gd name="T0" fmla="*/ 2147483647 w 2988"/>
              <a:gd name="T1" fmla="*/ 2147483647 h 3180"/>
              <a:gd name="T2" fmla="*/ 2147483647 w 2988"/>
              <a:gd name="T3" fmla="*/ 0 h 3180"/>
              <a:gd name="T4" fmla="*/ 2147483647 w 2988"/>
              <a:gd name="T5" fmla="*/ 2147483647 h 3180"/>
              <a:gd name="T6" fmla="*/ 2147483647 w 2988"/>
              <a:gd name="T7" fmla="*/ 2147483647 h 3180"/>
              <a:gd name="T8" fmla="*/ 2147483647 w 2988"/>
              <a:gd name="T9" fmla="*/ 2147483647 h 3180"/>
              <a:gd name="T10" fmla="*/ 0 w 2988"/>
              <a:gd name="T11" fmla="*/ 2147483647 h 3180"/>
              <a:gd name="T12" fmla="*/ 2147483647 w 2988"/>
              <a:gd name="T13" fmla="*/ 2147483647 h 3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88" h="3180">
                <a:moveTo>
                  <a:pt x="510" y="1098"/>
                </a:moveTo>
                <a:cubicBezTo>
                  <a:pt x="1710" y="840"/>
                  <a:pt x="2280" y="0"/>
                  <a:pt x="2280" y="0"/>
                </a:cubicBezTo>
                <a:cubicBezTo>
                  <a:pt x="2700" y="96"/>
                  <a:pt x="2988" y="342"/>
                  <a:pt x="2988" y="342"/>
                </a:cubicBezTo>
                <a:lnTo>
                  <a:pt x="2988" y="2772"/>
                </a:lnTo>
                <a:cubicBezTo>
                  <a:pt x="2988" y="2772"/>
                  <a:pt x="2202" y="3180"/>
                  <a:pt x="1452" y="3060"/>
                </a:cubicBezTo>
                <a:cubicBezTo>
                  <a:pt x="636" y="2940"/>
                  <a:pt x="0" y="2406"/>
                  <a:pt x="0" y="2406"/>
                </a:cubicBezTo>
                <a:lnTo>
                  <a:pt x="510" y="109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7" name="Freeform 43"/>
          <p:cNvSpPr>
            <a:spLocks/>
          </p:cNvSpPr>
          <p:nvPr/>
        </p:nvSpPr>
        <p:spPr bwMode="gray">
          <a:xfrm>
            <a:off x="4800600" y="0"/>
            <a:ext cx="3276600" cy="2409825"/>
          </a:xfrm>
          <a:custGeom>
            <a:avLst/>
            <a:gdLst>
              <a:gd name="T0" fmla="*/ 0 w 2064"/>
              <a:gd name="T1" fmla="*/ 0 h 1518"/>
              <a:gd name="T2" fmla="*/ 2147483647 w 2064"/>
              <a:gd name="T3" fmla="*/ 2147483647 h 1518"/>
              <a:gd name="T4" fmla="*/ 2147483647 w 2064"/>
              <a:gd name="T5" fmla="*/ 0 h 1518"/>
              <a:gd name="T6" fmla="*/ 0 w 2064"/>
              <a:gd name="T7" fmla="*/ 0 h 15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4" h="1518">
                <a:moveTo>
                  <a:pt x="0" y="0"/>
                </a:moveTo>
                <a:cubicBezTo>
                  <a:pt x="0" y="0"/>
                  <a:pt x="138" y="759"/>
                  <a:pt x="276" y="1518"/>
                </a:cubicBezTo>
                <a:cubicBezTo>
                  <a:pt x="1518" y="1194"/>
                  <a:pt x="2064" y="0"/>
                  <a:pt x="2064"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8" name="Freeform 79"/>
          <p:cNvSpPr>
            <a:spLocks/>
          </p:cNvSpPr>
          <p:nvPr/>
        </p:nvSpPr>
        <p:spPr bwMode="gray">
          <a:xfrm>
            <a:off x="0" y="0"/>
            <a:ext cx="6583363" cy="7267575"/>
          </a:xfrm>
          <a:custGeom>
            <a:avLst/>
            <a:gdLst>
              <a:gd name="T0" fmla="*/ 0 w 4014"/>
              <a:gd name="T1" fmla="*/ 0 h 4455"/>
              <a:gd name="T2" fmla="*/ 2147483647 w 4014"/>
              <a:gd name="T3" fmla="*/ 0 h 4455"/>
              <a:gd name="T4" fmla="*/ 2147483647 w 4014"/>
              <a:gd name="T5" fmla="*/ 2147483647 h 4455"/>
              <a:gd name="T6" fmla="*/ 0 w 4014"/>
              <a:gd name="T7" fmla="*/ 2147483647 h 4455"/>
              <a:gd name="T8" fmla="*/ 0 w 4014"/>
              <a:gd name="T9" fmla="*/ 0 h 44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9" name="Freeform 45"/>
          <p:cNvSpPr>
            <a:spLocks/>
          </p:cNvSpPr>
          <p:nvPr/>
        </p:nvSpPr>
        <p:spPr bwMode="gray">
          <a:xfrm>
            <a:off x="0" y="0"/>
            <a:ext cx="6372225" cy="7072313"/>
          </a:xfrm>
          <a:custGeom>
            <a:avLst/>
            <a:gdLst/>
            <a:ahLst/>
            <a:cxnLst>
              <a:cxn ang="0">
                <a:pos x="0" y="0"/>
              </a:cxn>
              <a:cxn ang="0">
                <a:pos x="3612" y="0"/>
              </a:cxn>
              <a:cxn ang="0">
                <a:pos x="3222" y="3042"/>
              </a:cxn>
              <a:cxn ang="0">
                <a:pos x="0" y="3744"/>
              </a:cxn>
              <a:cxn ang="0">
                <a:pos x="0" y="0"/>
              </a:cxn>
            </a:cxnLst>
            <a:rect l="0" t="0" r="r" b="b"/>
            <a:pathLst>
              <a:path w="4014" h="4455">
                <a:moveTo>
                  <a:pt x="0" y="0"/>
                </a:moveTo>
                <a:lnTo>
                  <a:pt x="3612" y="0"/>
                </a:lnTo>
                <a:cubicBezTo>
                  <a:pt x="4014" y="984"/>
                  <a:pt x="3812" y="2307"/>
                  <a:pt x="3222" y="3042"/>
                </a:cubicBezTo>
                <a:cubicBezTo>
                  <a:pt x="1988" y="4455"/>
                  <a:pt x="0" y="3744"/>
                  <a:pt x="0" y="3744"/>
                </a:cubicBezTo>
                <a:lnTo>
                  <a:pt x="0" y="0"/>
                </a:lnTo>
                <a:close/>
              </a:path>
            </a:pathLst>
          </a:custGeom>
          <a:gradFill rotWithShape="1">
            <a:gsLst>
              <a:gs pos="0">
                <a:schemeClr val="bg1">
                  <a:gamma/>
                  <a:tint val="25490"/>
                  <a:invGamma/>
                </a:schemeClr>
              </a:gs>
              <a:gs pos="100000">
                <a:schemeClr val="bg1"/>
              </a:gs>
            </a:gsLst>
            <a:lin ang="2700000" scaled="1"/>
          </a:gradFill>
          <a:ln w="9525">
            <a:noFill/>
            <a:round/>
            <a:headEnd/>
            <a:tailEnd/>
          </a:ln>
          <a:effectLst/>
        </p:spPr>
        <p:txBody>
          <a:bodyPr/>
          <a:lstStyle/>
          <a:p>
            <a:pPr>
              <a:defRPr/>
            </a:pPr>
            <a:endParaRPr lang="ru-RU"/>
          </a:p>
        </p:txBody>
      </p:sp>
      <p:sp>
        <p:nvSpPr>
          <p:cNvPr id="10" name="Line 47"/>
          <p:cNvSpPr>
            <a:spLocks noChangeShapeType="1"/>
          </p:cNvSpPr>
          <p:nvPr/>
        </p:nvSpPr>
        <p:spPr bwMode="gray">
          <a:xfrm>
            <a:off x="250825" y="1588"/>
            <a:ext cx="0" cy="601503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1" name="Line 48"/>
          <p:cNvSpPr>
            <a:spLocks noChangeShapeType="1"/>
          </p:cNvSpPr>
          <p:nvPr/>
        </p:nvSpPr>
        <p:spPr bwMode="gray">
          <a:xfrm>
            <a:off x="1293813" y="1588"/>
            <a:ext cx="0" cy="62071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2" name="Line 49"/>
          <p:cNvSpPr>
            <a:spLocks noChangeShapeType="1"/>
          </p:cNvSpPr>
          <p:nvPr/>
        </p:nvSpPr>
        <p:spPr bwMode="gray">
          <a:xfrm>
            <a:off x="2338388" y="1588"/>
            <a:ext cx="0" cy="6183312"/>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3" name="Line 50"/>
          <p:cNvSpPr>
            <a:spLocks noChangeShapeType="1"/>
          </p:cNvSpPr>
          <p:nvPr/>
        </p:nvSpPr>
        <p:spPr bwMode="gray">
          <a:xfrm>
            <a:off x="3382963" y="1588"/>
            <a:ext cx="0" cy="59721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4" name="Line 51"/>
          <p:cNvSpPr>
            <a:spLocks noChangeShapeType="1"/>
          </p:cNvSpPr>
          <p:nvPr/>
        </p:nvSpPr>
        <p:spPr bwMode="gray">
          <a:xfrm>
            <a:off x="4427538" y="1588"/>
            <a:ext cx="0" cy="5449887"/>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5" name="Line 53"/>
          <p:cNvSpPr>
            <a:spLocks noChangeShapeType="1"/>
          </p:cNvSpPr>
          <p:nvPr/>
        </p:nvSpPr>
        <p:spPr bwMode="gray">
          <a:xfrm rot="5400000">
            <a:off x="2913063" y="-2654300"/>
            <a:ext cx="0" cy="58134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6" name="Line 54"/>
          <p:cNvSpPr>
            <a:spLocks noChangeShapeType="1"/>
          </p:cNvSpPr>
          <p:nvPr/>
        </p:nvSpPr>
        <p:spPr bwMode="gray">
          <a:xfrm rot="5400000">
            <a:off x="3006725" y="-1682750"/>
            <a:ext cx="0" cy="6000750"/>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7" name="Line 55"/>
          <p:cNvSpPr>
            <a:spLocks noChangeShapeType="1"/>
          </p:cNvSpPr>
          <p:nvPr/>
        </p:nvSpPr>
        <p:spPr bwMode="gray">
          <a:xfrm rot="5400000">
            <a:off x="3011488" y="-622300"/>
            <a:ext cx="0" cy="601027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8" name="Line 56"/>
          <p:cNvSpPr>
            <a:spLocks noChangeShapeType="1"/>
          </p:cNvSpPr>
          <p:nvPr/>
        </p:nvSpPr>
        <p:spPr bwMode="gray">
          <a:xfrm rot="5400000">
            <a:off x="2907507" y="548481"/>
            <a:ext cx="0" cy="58023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19" name="Line 57"/>
          <p:cNvSpPr>
            <a:spLocks noChangeShapeType="1"/>
          </p:cNvSpPr>
          <p:nvPr/>
        </p:nvSpPr>
        <p:spPr bwMode="gray">
          <a:xfrm rot="5400000">
            <a:off x="2666207" y="1854993"/>
            <a:ext cx="0" cy="5319713"/>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20" name="Line 58"/>
          <p:cNvSpPr>
            <a:spLocks noChangeShapeType="1"/>
          </p:cNvSpPr>
          <p:nvPr/>
        </p:nvSpPr>
        <p:spPr bwMode="gray">
          <a:xfrm rot="5400000">
            <a:off x="2115344" y="3472656"/>
            <a:ext cx="0" cy="4217988"/>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21" name="Rectangle 59"/>
          <p:cNvSpPr>
            <a:spLocks noChangeArrowheads="1"/>
          </p:cNvSpPr>
          <p:nvPr/>
        </p:nvSpPr>
        <p:spPr bwMode="gray">
          <a:xfrm>
            <a:off x="2362200" y="277813"/>
            <a:ext cx="1012825" cy="102552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2" name="Rectangle 60"/>
          <p:cNvSpPr>
            <a:spLocks noChangeArrowheads="1"/>
          </p:cNvSpPr>
          <p:nvPr/>
        </p:nvSpPr>
        <p:spPr bwMode="gray">
          <a:xfrm>
            <a:off x="285750" y="2427288"/>
            <a:ext cx="1012825"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3" name="Rectangle 61"/>
          <p:cNvSpPr>
            <a:spLocks noChangeArrowheads="1"/>
          </p:cNvSpPr>
          <p:nvPr/>
        </p:nvSpPr>
        <p:spPr bwMode="gray">
          <a:xfrm>
            <a:off x="0" y="271463"/>
            <a:ext cx="250825"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4" name="Rectangle 62"/>
          <p:cNvSpPr>
            <a:spLocks noChangeArrowheads="1"/>
          </p:cNvSpPr>
          <p:nvPr/>
        </p:nvSpPr>
        <p:spPr bwMode="gray">
          <a:xfrm>
            <a:off x="1331913" y="1588"/>
            <a:ext cx="1012825" cy="23495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5" name="Freeform 64"/>
          <p:cNvSpPr>
            <a:spLocks/>
          </p:cNvSpPr>
          <p:nvPr/>
        </p:nvSpPr>
        <p:spPr bwMode="gray">
          <a:xfrm>
            <a:off x="2365375" y="4541838"/>
            <a:ext cx="1009650" cy="1033462"/>
          </a:xfrm>
          <a:custGeom>
            <a:avLst/>
            <a:gdLst>
              <a:gd name="T0" fmla="*/ 0 w 636"/>
              <a:gd name="T1" fmla="*/ 0 h 651"/>
              <a:gd name="T2" fmla="*/ 0 w 636"/>
              <a:gd name="T3" fmla="*/ 2147483647 h 651"/>
              <a:gd name="T4" fmla="*/ 2147483647 w 636"/>
              <a:gd name="T5" fmla="*/ 2147483647 h 651"/>
              <a:gd name="T6" fmla="*/ 2147483647 w 636"/>
              <a:gd name="T7" fmla="*/ 0 h 651"/>
              <a:gd name="T8" fmla="*/ 0 w 636"/>
              <a:gd name="T9" fmla="*/ 0 h 6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6" h="651">
                <a:moveTo>
                  <a:pt x="0" y="0"/>
                </a:moveTo>
                <a:lnTo>
                  <a:pt x="0" y="645"/>
                </a:lnTo>
                <a:lnTo>
                  <a:pt x="636" y="651"/>
                </a:lnTo>
                <a:lnTo>
                  <a:pt x="632" y="0"/>
                </a:lnTo>
                <a:lnTo>
                  <a:pt x="0" y="0"/>
                </a:lnTo>
                <a:close/>
              </a:path>
            </a:pathLst>
          </a:custGeom>
          <a:solidFill>
            <a:srgbClr val="FFFFFF">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26" name="Rectangle 31"/>
          <p:cNvSpPr>
            <a:spLocks noChangeArrowheads="1"/>
          </p:cNvSpPr>
          <p:nvPr/>
        </p:nvSpPr>
        <p:spPr bwMode="gray">
          <a:xfrm>
            <a:off x="285750" y="2435225"/>
            <a:ext cx="1012825" cy="1025525"/>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27" name="Text Box 38"/>
          <p:cNvSpPr txBox="1">
            <a:spLocks noChangeArrowheads="1"/>
          </p:cNvSpPr>
          <p:nvPr/>
        </p:nvSpPr>
        <p:spPr bwMode="gray">
          <a:xfrm>
            <a:off x="333375" y="4714875"/>
            <a:ext cx="13033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en-US" sz="2200">
                <a:latin typeface="Arial Black" pitchFamily="34" charset="0"/>
              </a:rPr>
              <a:t>L/O/G/O</a:t>
            </a:r>
          </a:p>
        </p:txBody>
      </p:sp>
      <p:grpSp>
        <p:nvGrpSpPr>
          <p:cNvPr id="28" name="Group 71"/>
          <p:cNvGrpSpPr>
            <a:grpSpLocks/>
          </p:cNvGrpSpPr>
          <p:nvPr/>
        </p:nvGrpSpPr>
        <p:grpSpPr bwMode="auto">
          <a:xfrm>
            <a:off x="8077200" y="0"/>
            <a:ext cx="1076325" cy="6858000"/>
            <a:chOff x="5088" y="0"/>
            <a:chExt cx="678" cy="4320"/>
          </a:xfrm>
        </p:grpSpPr>
        <p:sp>
          <p:nvSpPr>
            <p:cNvPr id="29" name="Freeform 66"/>
            <p:cNvSpPr>
              <a:spLocks/>
            </p:cNvSpPr>
            <p:nvPr userDrawn="1"/>
          </p:nvSpPr>
          <p:spPr bwMode="gray">
            <a:xfrm>
              <a:off x="5088" y="0"/>
              <a:ext cx="672" cy="702"/>
            </a:xfrm>
            <a:custGeom>
              <a:avLst/>
              <a:gdLst>
                <a:gd name="T0" fmla="*/ 0 w 672"/>
                <a:gd name="T1" fmla="*/ 353 h 720"/>
                <a:gd name="T2" fmla="*/ 288 w 672"/>
                <a:gd name="T3" fmla="*/ 0 h 720"/>
                <a:gd name="T4" fmla="*/ 672 w 672"/>
                <a:gd name="T5" fmla="*/ 0 h 720"/>
                <a:gd name="T6" fmla="*/ 672 w 672"/>
                <a:gd name="T7" fmla="*/ 588 h 720"/>
                <a:gd name="T8" fmla="*/ 0 w 672"/>
                <a:gd name="T9" fmla="*/ 353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20">
                  <a:moveTo>
                    <a:pt x="0" y="432"/>
                  </a:moveTo>
                  <a:cubicBezTo>
                    <a:pt x="186" y="216"/>
                    <a:pt x="288" y="0"/>
                    <a:pt x="288" y="0"/>
                  </a:cubicBezTo>
                  <a:lnTo>
                    <a:pt x="672" y="0"/>
                  </a:lnTo>
                  <a:lnTo>
                    <a:pt x="672" y="720"/>
                  </a:lnTo>
                  <a:cubicBezTo>
                    <a:pt x="672" y="720"/>
                    <a:pt x="384" y="516"/>
                    <a:pt x="0" y="432"/>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 name="Freeform 67"/>
            <p:cNvSpPr>
              <a:spLocks/>
            </p:cNvSpPr>
            <p:nvPr userDrawn="1"/>
          </p:nvSpPr>
          <p:spPr bwMode="gray">
            <a:xfrm>
              <a:off x="5602" y="3496"/>
              <a:ext cx="164" cy="824"/>
            </a:xfrm>
            <a:custGeom>
              <a:avLst/>
              <a:gdLst>
                <a:gd name="T0" fmla="*/ 26 w 212"/>
                <a:gd name="T1" fmla="*/ 0 h 824"/>
                <a:gd name="T2" fmla="*/ 0 w 212"/>
                <a:gd name="T3" fmla="*/ 82 h 824"/>
                <a:gd name="T4" fmla="*/ 22 w 212"/>
                <a:gd name="T5" fmla="*/ 824 h 824"/>
                <a:gd name="T6" fmla="*/ 28 w 212"/>
                <a:gd name="T7" fmla="*/ 822 h 824"/>
                <a:gd name="T8" fmla="*/ 26 w 212"/>
                <a:gd name="T9" fmla="*/ 0 h 8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824">
                  <a:moveTo>
                    <a:pt x="206" y="0"/>
                  </a:moveTo>
                  <a:cubicBezTo>
                    <a:pt x="104" y="54"/>
                    <a:pt x="0" y="82"/>
                    <a:pt x="0" y="82"/>
                  </a:cubicBezTo>
                  <a:cubicBezTo>
                    <a:pt x="0" y="82"/>
                    <a:pt x="148" y="378"/>
                    <a:pt x="168" y="824"/>
                  </a:cubicBezTo>
                  <a:lnTo>
                    <a:pt x="212" y="822"/>
                  </a:lnTo>
                  <a:cubicBezTo>
                    <a:pt x="212" y="822"/>
                    <a:pt x="209" y="411"/>
                    <a:pt x="206" y="0"/>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
        <p:nvSpPr>
          <p:cNvPr id="31" name="Rectangle 80"/>
          <p:cNvSpPr>
            <a:spLocks noChangeArrowheads="1"/>
          </p:cNvSpPr>
          <p:nvPr/>
        </p:nvSpPr>
        <p:spPr bwMode="gray">
          <a:xfrm>
            <a:off x="5495925" y="1333500"/>
            <a:ext cx="660400" cy="1025525"/>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32" name="Line 81"/>
          <p:cNvSpPr>
            <a:spLocks noChangeShapeType="1"/>
          </p:cNvSpPr>
          <p:nvPr/>
        </p:nvSpPr>
        <p:spPr bwMode="gray">
          <a:xfrm>
            <a:off x="5480050" y="1588"/>
            <a:ext cx="0" cy="4238625"/>
          </a:xfrm>
          <a:prstGeom prst="line">
            <a:avLst/>
          </a:prstGeom>
          <a:noFill/>
          <a:ln w="9525">
            <a:solidFill>
              <a:srgbClr val="FFFFFF"/>
            </a:solidFill>
            <a:round/>
            <a:headEnd/>
            <a:tailEnd/>
          </a:ln>
          <a:effectLst>
            <a:outerShdw dist="17961" dir="2700000" algn="ctr" rotWithShape="0">
              <a:schemeClr val="accent2">
                <a:alpha val="50000"/>
              </a:schemeClr>
            </a:outerShdw>
          </a:effectLst>
          <a:extLst>
            <a:ext uri="{909E8E84-426E-40DD-AFC4-6F175D3DCCD1}">
              <a14:hiddenFill xmlns:a14="http://schemas.microsoft.com/office/drawing/2010/main">
                <a:noFill/>
              </a14:hiddenFill>
            </a:ext>
          </a:extLst>
        </p:spPr>
        <p:txBody>
          <a:bodyPr/>
          <a:lstStyle/>
          <a:p>
            <a:endParaRPr lang="ru-RU"/>
          </a:p>
        </p:txBody>
      </p:sp>
      <p:sp>
        <p:nvSpPr>
          <p:cNvPr id="33" name="Rectangle 82"/>
          <p:cNvSpPr>
            <a:spLocks noChangeArrowheads="1"/>
          </p:cNvSpPr>
          <p:nvPr/>
        </p:nvSpPr>
        <p:spPr bwMode="gray">
          <a:xfrm>
            <a:off x="4457700" y="3495675"/>
            <a:ext cx="1012825" cy="1025525"/>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pic>
        <p:nvPicPr>
          <p:cNvPr id="34" name="Picture 83" descr="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rot="393398">
            <a:off x="2667000" y="609600"/>
            <a:ext cx="26638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333375" y="5084763"/>
            <a:ext cx="6400800" cy="457200"/>
          </a:xfrm>
        </p:spPr>
        <p:txBody>
          <a:bodyPr/>
          <a:lstStyle>
            <a:lvl1pPr marL="0" indent="0">
              <a:buFontTx/>
              <a:buNone/>
              <a:defRPr sz="1600">
                <a:latin typeface="Times New Roman" pitchFamily="18" charset="0"/>
              </a:defRPr>
            </a:lvl1pPr>
          </a:lstStyle>
          <a:p>
            <a:r>
              <a:rPr lang="ru-RU"/>
              <a:t>Образец подзаголовка</a:t>
            </a:r>
            <a:endParaRPr lang="en-US"/>
          </a:p>
        </p:txBody>
      </p:sp>
      <p:sp>
        <p:nvSpPr>
          <p:cNvPr id="3074" name="Rectangle 2"/>
          <p:cNvSpPr>
            <a:spLocks noGrp="1" noChangeArrowheads="1"/>
          </p:cNvSpPr>
          <p:nvPr>
            <p:ph type="ctrTitle"/>
          </p:nvPr>
        </p:nvSpPr>
        <p:spPr bwMode="gray">
          <a:xfrm>
            <a:off x="333375" y="1884363"/>
            <a:ext cx="8229600" cy="1470025"/>
          </a:xfrm>
          <a:effectLst/>
        </p:spPr>
        <p:txBody>
          <a:bodyPr/>
          <a:lstStyle>
            <a:lvl1pPr>
              <a:defRPr sz="4800"/>
            </a:lvl1pPr>
          </a:lstStyle>
          <a:p>
            <a:r>
              <a:rPr lang="ru-RU"/>
              <a:t>Образец заголовка</a:t>
            </a:r>
            <a:endParaRPr lang="en-US"/>
          </a:p>
        </p:txBody>
      </p:sp>
      <p:sp>
        <p:nvSpPr>
          <p:cNvPr id="35" name="Rectangle 4"/>
          <p:cNvSpPr>
            <a:spLocks noGrp="1" noChangeArrowheads="1"/>
          </p:cNvSpPr>
          <p:nvPr>
            <p:ph type="dt" sz="half" idx="10"/>
          </p:nvPr>
        </p:nvSpPr>
        <p:spPr>
          <a:xfrm>
            <a:off x="457200" y="6407150"/>
            <a:ext cx="2133600" cy="314325"/>
          </a:xfrm>
        </p:spPr>
        <p:txBody>
          <a:bodyPr/>
          <a:lstStyle>
            <a:lvl1pPr>
              <a:defRPr/>
            </a:lvl1pPr>
          </a:lstStyle>
          <a:p>
            <a:pPr>
              <a:defRPr/>
            </a:pPr>
            <a:endParaRPr lang="en-US"/>
          </a:p>
        </p:txBody>
      </p:sp>
      <p:sp>
        <p:nvSpPr>
          <p:cNvPr id="36" name="Rectangle 5"/>
          <p:cNvSpPr>
            <a:spLocks noGrp="1" noChangeArrowheads="1"/>
          </p:cNvSpPr>
          <p:nvPr>
            <p:ph type="ftr" sz="quarter" idx="11"/>
          </p:nvPr>
        </p:nvSpPr>
        <p:spPr>
          <a:xfrm>
            <a:off x="3124200" y="6407150"/>
            <a:ext cx="2895600" cy="314325"/>
          </a:xfrm>
        </p:spPr>
        <p:txBody>
          <a:bodyPr/>
          <a:lstStyle>
            <a:lvl1pPr>
              <a:defRPr/>
            </a:lvl1pPr>
          </a:lstStyle>
          <a:p>
            <a:pPr>
              <a:defRPr/>
            </a:pPr>
            <a:endParaRPr lang="en-US"/>
          </a:p>
        </p:txBody>
      </p:sp>
      <p:sp>
        <p:nvSpPr>
          <p:cNvPr id="37" name="Rectangle 6"/>
          <p:cNvSpPr>
            <a:spLocks noGrp="1" noChangeArrowheads="1"/>
          </p:cNvSpPr>
          <p:nvPr>
            <p:ph type="sldNum" sz="quarter" idx="12"/>
          </p:nvPr>
        </p:nvSpPr>
        <p:spPr>
          <a:xfrm>
            <a:off x="6553200" y="6407150"/>
            <a:ext cx="2133600" cy="314325"/>
          </a:xfrm>
        </p:spPr>
        <p:txBody>
          <a:bodyPr/>
          <a:lstStyle>
            <a:lvl1pPr>
              <a:defRPr/>
            </a:lvl1pPr>
          </a:lstStyle>
          <a:p>
            <a:pPr>
              <a:defRPr/>
            </a:pPr>
            <a:fld id="{F977CE62-66C7-490B-8A8F-08C74737A09F}" type="slidenum">
              <a:rPr lang="en-US"/>
              <a:pPr>
                <a:defRPr/>
              </a:pPr>
              <a:t>‹#›</a:t>
            </a:fld>
            <a:endParaRPr lang="en-US"/>
          </a:p>
        </p:txBody>
      </p:sp>
    </p:spTree>
    <p:extLst>
      <p:ext uri="{BB962C8B-B14F-4D97-AF65-F5344CB8AC3E}">
        <p14:creationId xmlns:p14="http://schemas.microsoft.com/office/powerpoint/2010/main" val="169319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13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3000"/>
                            </p:stCondLst>
                            <p:childTnLst>
                              <p:par>
                                <p:cTn id="18" presetID="26" presetClass="emph" presetSubtype="0" fill="hold" grpId="1" nodeType="afterEffect">
                                  <p:stCondLst>
                                    <p:cond delay="0"/>
                                  </p:stCondLst>
                                  <p:childTnLst>
                                    <p:animEffect transition="out" filter="fade">
                                      <p:cBhvr>
                                        <p:cTn id="19" dur="2000" tmFilter="0, 0; .2, .5; .8, .5; 1, 0"/>
                                        <p:tgtEl>
                                          <p:spTgt spid="7"/>
                                        </p:tgtEl>
                                      </p:cBhvr>
                                    </p:animEffect>
                                    <p:animScale>
                                      <p:cBhvr>
                                        <p:cTn id="20" dur="1000" autoRev="1" fill="hold"/>
                                        <p:tgtEl>
                                          <p:spTgt spid="7"/>
                                        </p:tgtEl>
                                      </p:cBhvr>
                                      <p:by x="105000" y="105000"/>
                                    </p:animScale>
                                  </p:childTnLst>
                                </p:cTn>
                              </p:par>
                              <p:par>
                                <p:cTn id="21" presetID="26" presetClass="emph" presetSubtype="0" fill="hold" grpId="1" nodeType="withEffect">
                                  <p:stCondLst>
                                    <p:cond delay="500"/>
                                  </p:stCondLst>
                                  <p:childTnLst>
                                    <p:animEffect transition="out" filter="fade">
                                      <p:cBhvr>
                                        <p:cTn id="22" dur="2000" tmFilter="0, 0; .2, .5; .8, .5; 1, 0"/>
                                        <p:tgtEl>
                                          <p:spTgt spid="6"/>
                                        </p:tgtEl>
                                      </p:cBhvr>
                                    </p:animEffect>
                                    <p:animScale>
                                      <p:cBhvr>
                                        <p:cTn id="23" dur="1000" autoRev="1" fill="hold"/>
                                        <p:tgtEl>
                                          <p:spTgt spid="6"/>
                                        </p:tgtEl>
                                      </p:cBhvr>
                                      <p:by x="105000" y="105000"/>
                                    </p:animScale>
                                  </p:childTnLst>
                                </p:cTn>
                              </p:par>
                              <p:par>
                                <p:cTn id="24" presetID="26" presetClass="emph" presetSubtype="0" fill="hold" grpId="1" nodeType="withEffect">
                                  <p:stCondLst>
                                    <p:cond delay="1000"/>
                                  </p:stCondLst>
                                  <p:childTnLst>
                                    <p:animEffect transition="out" filter="fade">
                                      <p:cBhvr>
                                        <p:cTn id="25" dur="2000" tmFilter="0, 0; .2, .5; .8, .5; 1, 0"/>
                                        <p:tgtEl>
                                          <p:spTgt spid="5"/>
                                        </p:tgtEl>
                                      </p:cBhvr>
                                    </p:animEffect>
                                    <p:animScale>
                                      <p:cBhvr>
                                        <p:cTn id="26" dur="1000" autoRev="1" fill="hold"/>
                                        <p:tgtEl>
                                          <p:spTgt spid="5"/>
                                        </p:tgtEl>
                                      </p:cBhvr>
                                      <p:by x="105000" y="105000"/>
                                    </p:animScale>
                                  </p:childTnLst>
                                </p:cTn>
                              </p:par>
                              <p:par>
                                <p:cTn id="27" presetID="26" presetClass="emph" presetSubtype="0" fill="hold" grpId="1" nodeType="withEffect">
                                  <p:stCondLst>
                                    <p:cond delay="1600"/>
                                  </p:stCondLst>
                                  <p:childTnLst>
                                    <p:animEffect transition="out" filter="fade">
                                      <p:cBhvr>
                                        <p:cTn id="28" dur="2000" tmFilter="0, 0; .2, .5; .8, .5; 1, 0"/>
                                        <p:tgtEl>
                                          <p:spTgt spid="4"/>
                                        </p:tgtEl>
                                      </p:cBhvr>
                                    </p:animEffect>
                                    <p:animScale>
                                      <p:cBhvr>
                                        <p:cTn id="29" dur="1000" autoRev="1" fill="hold"/>
                                        <p:tgtEl>
                                          <p:spTgt spid="4"/>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DACA9-0C48-4126-8DBC-9114EA5874D4}" type="slidenum">
              <a:rPr lang="en-US"/>
              <a:pPr>
                <a:defRPr/>
              </a:pPr>
              <a:t>‹#›</a:t>
            </a:fld>
            <a:endParaRPr lang="en-US"/>
          </a:p>
        </p:txBody>
      </p:sp>
    </p:spTree>
    <p:extLst>
      <p:ext uri="{BB962C8B-B14F-4D97-AF65-F5344CB8AC3E}">
        <p14:creationId xmlns:p14="http://schemas.microsoft.com/office/powerpoint/2010/main" val="229204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25438"/>
            <a:ext cx="2057400" cy="58007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325438"/>
            <a:ext cx="6019800" cy="58007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09AF97-EBEC-458A-A3C3-3A0180A0C203}" type="slidenum">
              <a:rPr lang="en-US"/>
              <a:pPr>
                <a:defRPr/>
              </a:pPr>
              <a:t>‹#›</a:t>
            </a:fld>
            <a:endParaRPr lang="en-US"/>
          </a:p>
        </p:txBody>
      </p:sp>
    </p:spTree>
    <p:extLst>
      <p:ext uri="{BB962C8B-B14F-4D97-AF65-F5344CB8AC3E}">
        <p14:creationId xmlns:p14="http://schemas.microsoft.com/office/powerpoint/2010/main" val="404228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E1F3EE-BBB1-44D1-BCB4-959E6EC86854}" type="slidenum">
              <a:rPr lang="en-US"/>
              <a:pPr>
                <a:defRPr/>
              </a:pPr>
              <a:t>‹#›</a:t>
            </a:fld>
            <a:endParaRPr lang="en-US"/>
          </a:p>
        </p:txBody>
      </p:sp>
    </p:spTree>
    <p:extLst>
      <p:ext uri="{BB962C8B-B14F-4D97-AF65-F5344CB8AC3E}">
        <p14:creationId xmlns:p14="http://schemas.microsoft.com/office/powerpoint/2010/main" val="462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B0A280-5272-499C-9080-49DD8D7802AC}" type="slidenum">
              <a:rPr lang="en-US"/>
              <a:pPr>
                <a:defRPr/>
              </a:pPr>
              <a:t>‹#›</a:t>
            </a:fld>
            <a:endParaRPr lang="en-US"/>
          </a:p>
        </p:txBody>
      </p:sp>
    </p:spTree>
    <p:extLst>
      <p:ext uri="{BB962C8B-B14F-4D97-AF65-F5344CB8AC3E}">
        <p14:creationId xmlns:p14="http://schemas.microsoft.com/office/powerpoint/2010/main" val="338302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r>
              <a:rPr lang="ru-RU" noProof="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81127-0F60-4EE4-AC90-D31215441E2A}" type="slidenum">
              <a:rPr lang="en-US"/>
              <a:pPr>
                <a:defRPr/>
              </a:pPr>
              <a:t>‹#›</a:t>
            </a:fld>
            <a:endParaRPr lang="en-US"/>
          </a:p>
        </p:txBody>
      </p:sp>
    </p:spTree>
    <p:extLst>
      <p:ext uri="{BB962C8B-B14F-4D97-AF65-F5344CB8AC3E}">
        <p14:creationId xmlns:p14="http://schemas.microsoft.com/office/powerpoint/2010/main" val="1976542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Диаграмма 2"/>
          <p:cNvSpPr>
            <a:spLocks noGrp="1"/>
          </p:cNvSpPr>
          <p:nvPr>
            <p:ph type="chart" idx="1"/>
          </p:nvPr>
        </p:nvSpPr>
        <p:spPr>
          <a:xfrm>
            <a:off x="457200" y="1600200"/>
            <a:ext cx="8229600" cy="4525963"/>
          </a:xfrm>
        </p:spPr>
        <p:txBody>
          <a:bodyPr/>
          <a:lstStyle/>
          <a:p>
            <a:pPr lvl="0"/>
            <a:r>
              <a:rPr lang="ru-RU" noProof="0"/>
              <a:t>Вставка диаграммы</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2053B8-319A-4992-BD1A-C98CADC5738D}" type="slidenum">
              <a:rPr lang="en-US"/>
              <a:pPr>
                <a:defRPr/>
              </a:pPr>
              <a:t>‹#›</a:t>
            </a:fld>
            <a:endParaRPr lang="en-US"/>
          </a:p>
        </p:txBody>
      </p:sp>
    </p:spTree>
    <p:extLst>
      <p:ext uri="{BB962C8B-B14F-4D97-AF65-F5344CB8AC3E}">
        <p14:creationId xmlns:p14="http://schemas.microsoft.com/office/powerpoint/2010/main" val="32196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5438"/>
            <a:ext cx="8229600" cy="9271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pPr lvl="0"/>
            <a:r>
              <a:rPr lang="ru-RU" noProof="0"/>
              <a:t>Вставка рисунка SmartArt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A553BD-C3AC-48DA-A4FA-59CF39264F14}" type="slidenum">
              <a:rPr lang="en-US"/>
              <a:pPr>
                <a:defRPr/>
              </a:pPr>
              <a:t>‹#›</a:t>
            </a:fld>
            <a:endParaRPr lang="en-US"/>
          </a:p>
        </p:txBody>
      </p:sp>
    </p:spTree>
    <p:extLst>
      <p:ext uri="{BB962C8B-B14F-4D97-AF65-F5344CB8AC3E}">
        <p14:creationId xmlns:p14="http://schemas.microsoft.com/office/powerpoint/2010/main" val="62026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87C000-F468-4D02-A5EC-5EDE1A673940}" type="slidenum">
              <a:rPr lang="en-US"/>
              <a:pPr>
                <a:defRPr/>
              </a:pPr>
              <a:t>‹#›</a:t>
            </a:fld>
            <a:endParaRPr lang="en-US"/>
          </a:p>
        </p:txBody>
      </p:sp>
    </p:spTree>
    <p:extLst>
      <p:ext uri="{BB962C8B-B14F-4D97-AF65-F5344CB8AC3E}">
        <p14:creationId xmlns:p14="http://schemas.microsoft.com/office/powerpoint/2010/main" val="139443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F42A58-DC28-4B50-89C6-177B432BADC4}" type="slidenum">
              <a:rPr lang="en-US"/>
              <a:pPr>
                <a:defRPr/>
              </a:pPr>
              <a:t>‹#›</a:t>
            </a:fld>
            <a:endParaRPr lang="en-US"/>
          </a:p>
        </p:txBody>
      </p:sp>
    </p:spTree>
    <p:extLst>
      <p:ext uri="{BB962C8B-B14F-4D97-AF65-F5344CB8AC3E}">
        <p14:creationId xmlns:p14="http://schemas.microsoft.com/office/powerpoint/2010/main" val="189059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90CCE2-F245-44E8-A64D-64EF0AF080A0}" type="slidenum">
              <a:rPr lang="en-US"/>
              <a:pPr>
                <a:defRPr/>
              </a:pPr>
              <a:t>‹#›</a:t>
            </a:fld>
            <a:endParaRPr lang="en-US"/>
          </a:p>
        </p:txBody>
      </p:sp>
    </p:spTree>
    <p:extLst>
      <p:ext uri="{BB962C8B-B14F-4D97-AF65-F5344CB8AC3E}">
        <p14:creationId xmlns:p14="http://schemas.microsoft.com/office/powerpoint/2010/main" val="373358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A639E3-6B11-4D67-97F0-A74B22733772}" type="slidenum">
              <a:rPr lang="en-US"/>
              <a:pPr>
                <a:defRPr/>
              </a:pPr>
              <a:t>‹#›</a:t>
            </a:fld>
            <a:endParaRPr lang="en-US"/>
          </a:p>
        </p:txBody>
      </p:sp>
    </p:spTree>
    <p:extLst>
      <p:ext uri="{BB962C8B-B14F-4D97-AF65-F5344CB8AC3E}">
        <p14:creationId xmlns:p14="http://schemas.microsoft.com/office/powerpoint/2010/main" val="330945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3F44F5-D705-425C-A78C-ED36B0D5D092}" type="slidenum">
              <a:rPr lang="en-US"/>
              <a:pPr>
                <a:defRPr/>
              </a:pPr>
              <a:t>‹#›</a:t>
            </a:fld>
            <a:endParaRPr lang="en-US"/>
          </a:p>
        </p:txBody>
      </p:sp>
    </p:spTree>
    <p:extLst>
      <p:ext uri="{BB962C8B-B14F-4D97-AF65-F5344CB8AC3E}">
        <p14:creationId xmlns:p14="http://schemas.microsoft.com/office/powerpoint/2010/main" val="317318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6F1D56-678D-497B-A9AE-E1D5651D7FC9}" type="slidenum">
              <a:rPr lang="en-US"/>
              <a:pPr>
                <a:defRPr/>
              </a:pPr>
              <a:t>‹#›</a:t>
            </a:fld>
            <a:endParaRPr lang="en-US"/>
          </a:p>
        </p:txBody>
      </p:sp>
    </p:spTree>
    <p:extLst>
      <p:ext uri="{BB962C8B-B14F-4D97-AF65-F5344CB8AC3E}">
        <p14:creationId xmlns:p14="http://schemas.microsoft.com/office/powerpoint/2010/main" val="294307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DEBF8-C094-47D2-A7A9-EB1EB03EDDB0}" type="slidenum">
              <a:rPr lang="en-US"/>
              <a:pPr>
                <a:defRPr/>
              </a:pPr>
              <a:t>‹#›</a:t>
            </a:fld>
            <a:endParaRPr lang="en-US"/>
          </a:p>
        </p:txBody>
      </p:sp>
    </p:spTree>
    <p:extLst>
      <p:ext uri="{BB962C8B-B14F-4D97-AF65-F5344CB8AC3E}">
        <p14:creationId xmlns:p14="http://schemas.microsoft.com/office/powerpoint/2010/main" val="15469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58EDC7-4AF5-47FD-A549-F848A192A266}" type="slidenum">
              <a:rPr lang="en-US"/>
              <a:pPr>
                <a:defRPr/>
              </a:pPr>
              <a:t>‹#›</a:t>
            </a:fld>
            <a:endParaRPr lang="en-US"/>
          </a:p>
        </p:txBody>
      </p:sp>
    </p:spTree>
    <p:extLst>
      <p:ext uri="{BB962C8B-B14F-4D97-AF65-F5344CB8AC3E}">
        <p14:creationId xmlns:p14="http://schemas.microsoft.com/office/powerpoint/2010/main" val="186830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72288"/>
          </a:xfrm>
          <a:custGeom>
            <a:avLst/>
            <a:gdLst/>
            <a:ahLst/>
            <a:cxnLst>
              <a:cxn ang="0">
                <a:pos x="5766" y="605"/>
              </a:cxn>
              <a:cxn ang="0">
                <a:pos x="5768" y="4325"/>
              </a:cxn>
              <a:cxn ang="0">
                <a:pos x="1082" y="4329"/>
              </a:cxn>
              <a:cxn ang="0">
                <a:pos x="13" y="3351"/>
              </a:cxn>
              <a:cxn ang="0">
                <a:pos x="0" y="0"/>
              </a:cxn>
              <a:cxn ang="0">
                <a:pos x="2428" y="7"/>
              </a:cxn>
              <a:cxn ang="0">
                <a:pos x="5766" y="605"/>
              </a:cxn>
            </a:cxnLst>
            <a:rect l="0" t="0" r="r" b="b"/>
            <a:pathLst>
              <a:path w="5768" h="4329">
                <a:moveTo>
                  <a:pt x="5766" y="605"/>
                </a:moveTo>
                <a:cubicBezTo>
                  <a:pt x="5767" y="2464"/>
                  <a:pt x="5768" y="4325"/>
                  <a:pt x="5768" y="4325"/>
                </a:cubicBezTo>
                <a:lnTo>
                  <a:pt x="1082" y="4329"/>
                </a:lnTo>
                <a:cubicBezTo>
                  <a:pt x="318" y="3809"/>
                  <a:pt x="9" y="3349"/>
                  <a:pt x="13" y="3351"/>
                </a:cubicBezTo>
                <a:lnTo>
                  <a:pt x="0" y="0"/>
                </a:lnTo>
                <a:lnTo>
                  <a:pt x="2428" y="7"/>
                </a:lnTo>
                <a:cubicBezTo>
                  <a:pt x="2428" y="12"/>
                  <a:pt x="3096" y="401"/>
                  <a:pt x="5766" y="605"/>
                </a:cubicBezTo>
                <a:close/>
              </a:path>
            </a:pathLst>
          </a:custGeom>
          <a:gradFill rotWithShape="1">
            <a:gsLst>
              <a:gs pos="0">
                <a:schemeClr val="bg1">
                  <a:gamma/>
                  <a:tint val="3137"/>
                  <a:invGamma/>
                </a:schemeClr>
              </a:gs>
              <a:gs pos="100000">
                <a:schemeClr val="bg1">
                  <a:alpha val="70000"/>
                </a:schemeClr>
              </a:gs>
            </a:gsLst>
            <a:lin ang="2700000" scaled="1"/>
          </a:gradFill>
          <a:ln w="9525">
            <a:noFill/>
            <a:round/>
            <a:headEnd/>
            <a:tailEnd/>
          </a:ln>
          <a:effectLst/>
        </p:spPr>
        <p:txBody>
          <a:bodyPr/>
          <a:lstStyle/>
          <a:p>
            <a:pPr>
              <a:defRPr/>
            </a:pPr>
            <a:endParaRPr lang="ru-RU"/>
          </a:p>
        </p:txBody>
      </p:sp>
      <p:sp>
        <p:nvSpPr>
          <p:cNvPr id="1033" name="Freeform 9"/>
          <p:cNvSpPr>
            <a:spLocks/>
          </p:cNvSpPr>
          <p:nvPr/>
        </p:nvSpPr>
        <p:spPr bwMode="gray">
          <a:xfrm>
            <a:off x="-4763" y="5500688"/>
            <a:ext cx="1441451" cy="1358900"/>
          </a:xfrm>
          <a:custGeom>
            <a:avLst/>
            <a:gdLst>
              <a:gd name="T0" fmla="*/ 0 w 1089"/>
              <a:gd name="T1" fmla="*/ 0 h 1100"/>
              <a:gd name="T2" fmla="*/ 0 w 1089"/>
              <a:gd name="T3" fmla="*/ 2147483647 h 1100"/>
              <a:gd name="T4" fmla="*/ 2147483647 w 1089"/>
              <a:gd name="T5" fmla="*/ 2147483647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28" name="Line 13"/>
          <p:cNvSpPr>
            <a:spLocks noChangeShapeType="1"/>
          </p:cNvSpPr>
          <p:nvPr/>
        </p:nvSpPr>
        <p:spPr bwMode="gray">
          <a:xfrm>
            <a:off x="527050" y="0"/>
            <a:ext cx="0" cy="5910263"/>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29" name="Line 14"/>
          <p:cNvSpPr>
            <a:spLocks noChangeShapeType="1"/>
          </p:cNvSpPr>
          <p:nvPr/>
        </p:nvSpPr>
        <p:spPr bwMode="gray">
          <a:xfrm>
            <a:off x="1677988" y="0"/>
            <a:ext cx="0" cy="683260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0" name="Line 15"/>
          <p:cNvSpPr>
            <a:spLocks noChangeShapeType="1"/>
          </p:cNvSpPr>
          <p:nvPr/>
        </p:nvSpPr>
        <p:spPr bwMode="gray">
          <a:xfrm>
            <a:off x="2830513" y="0"/>
            <a:ext cx="0" cy="686117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2" name="Line 16"/>
          <p:cNvSpPr>
            <a:spLocks noChangeShapeType="1"/>
          </p:cNvSpPr>
          <p:nvPr/>
        </p:nvSpPr>
        <p:spPr bwMode="gray">
          <a:xfrm>
            <a:off x="3983038" y="0"/>
            <a:ext cx="0" cy="6875463"/>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2" name="Line 17"/>
          <p:cNvSpPr>
            <a:spLocks noChangeShapeType="1"/>
          </p:cNvSpPr>
          <p:nvPr/>
        </p:nvSpPr>
        <p:spPr bwMode="gray">
          <a:xfrm>
            <a:off x="5133975" y="388938"/>
            <a:ext cx="0" cy="648652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3" name="Line 18"/>
          <p:cNvSpPr>
            <a:spLocks noChangeShapeType="1"/>
          </p:cNvSpPr>
          <p:nvPr/>
        </p:nvSpPr>
        <p:spPr bwMode="gray">
          <a:xfrm>
            <a:off x="6286500" y="619125"/>
            <a:ext cx="0" cy="6256338"/>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4" name="Line 19"/>
          <p:cNvSpPr>
            <a:spLocks noChangeShapeType="1"/>
          </p:cNvSpPr>
          <p:nvPr/>
        </p:nvSpPr>
        <p:spPr bwMode="gray">
          <a:xfrm>
            <a:off x="7439025" y="773113"/>
            <a:ext cx="0" cy="610235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5" name="Line 20"/>
          <p:cNvSpPr>
            <a:spLocks noChangeShapeType="1"/>
          </p:cNvSpPr>
          <p:nvPr/>
        </p:nvSpPr>
        <p:spPr bwMode="gray">
          <a:xfrm>
            <a:off x="8591550" y="900113"/>
            <a:ext cx="0" cy="597535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6" name="Line 22"/>
          <p:cNvSpPr>
            <a:spLocks noChangeShapeType="1"/>
          </p:cNvSpPr>
          <p:nvPr/>
        </p:nvSpPr>
        <p:spPr bwMode="gray">
          <a:xfrm rot="5400000">
            <a:off x="2595563" y="-2176463"/>
            <a:ext cx="0" cy="519112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7" name="Line 23"/>
          <p:cNvSpPr>
            <a:spLocks noChangeShapeType="1"/>
          </p:cNvSpPr>
          <p:nvPr/>
        </p:nvSpPr>
        <p:spPr bwMode="gray">
          <a:xfrm rot="5400000">
            <a:off x="4578350" y="-3036887"/>
            <a:ext cx="0" cy="915670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8" name="Line 24"/>
          <p:cNvSpPr>
            <a:spLocks noChangeShapeType="1"/>
          </p:cNvSpPr>
          <p:nvPr/>
        </p:nvSpPr>
        <p:spPr bwMode="gray">
          <a:xfrm rot="5400000">
            <a:off x="4578350" y="-1912937"/>
            <a:ext cx="0" cy="9156700"/>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39" name="Line 25"/>
          <p:cNvSpPr>
            <a:spLocks noChangeShapeType="1"/>
          </p:cNvSpPr>
          <p:nvPr/>
        </p:nvSpPr>
        <p:spPr bwMode="gray">
          <a:xfrm rot="5400000">
            <a:off x="4579938" y="-788988"/>
            <a:ext cx="0" cy="915352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40" name="Line 26"/>
          <p:cNvSpPr>
            <a:spLocks noChangeShapeType="1"/>
          </p:cNvSpPr>
          <p:nvPr/>
        </p:nvSpPr>
        <p:spPr bwMode="gray">
          <a:xfrm rot="5400000">
            <a:off x="4579938" y="334962"/>
            <a:ext cx="0" cy="915352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41" name="Line 27"/>
          <p:cNvSpPr>
            <a:spLocks noChangeShapeType="1"/>
          </p:cNvSpPr>
          <p:nvPr/>
        </p:nvSpPr>
        <p:spPr bwMode="gray">
          <a:xfrm rot="5400000">
            <a:off x="4905376" y="1824037"/>
            <a:ext cx="0" cy="8423275"/>
          </a:xfrm>
          <a:prstGeom prst="line">
            <a:avLst/>
          </a:prstGeom>
          <a:noFill/>
          <a:ln w="9525">
            <a:solidFill>
              <a:srgbClr val="FFFFFF">
                <a:alpha val="50195"/>
              </a:srgbClr>
            </a:solidFill>
            <a:round/>
            <a:headEnd/>
            <a:tailEnd/>
          </a:ln>
          <a:effectLst>
            <a:outerShdw dist="17961" dir="2700000" algn="ctr" rotWithShape="0">
              <a:schemeClr val="accent2">
                <a:alpha val="35001"/>
              </a:schemeClr>
            </a:outerShdw>
          </a:effectLst>
          <a:extLst>
            <a:ext uri="{909E8E84-426E-40DD-AFC4-6F175D3DCCD1}">
              <a14:hiddenFill xmlns:a14="http://schemas.microsoft.com/office/drawing/2010/main">
                <a:noFill/>
              </a14:hiddenFill>
            </a:ext>
          </a:extLst>
        </p:spPr>
        <p:txBody>
          <a:bodyPr/>
          <a:lstStyle/>
          <a:p>
            <a:endParaRPr lang="ru-RU"/>
          </a:p>
        </p:txBody>
      </p:sp>
      <p:sp>
        <p:nvSpPr>
          <p:cNvPr id="1042" name="Rectangle 28"/>
          <p:cNvSpPr>
            <a:spLocks noChangeArrowheads="1"/>
          </p:cNvSpPr>
          <p:nvPr/>
        </p:nvSpPr>
        <p:spPr bwMode="gray">
          <a:xfrm>
            <a:off x="4005263" y="2692400"/>
            <a:ext cx="1128712" cy="1079500"/>
          </a:xfrm>
          <a:prstGeom prst="rect">
            <a:avLst/>
          </a:prstGeom>
          <a:solidFill>
            <a:srgbClr val="FFFF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3" name="Rectangle 29"/>
          <p:cNvSpPr>
            <a:spLocks noChangeArrowheads="1"/>
          </p:cNvSpPr>
          <p:nvPr/>
        </p:nvSpPr>
        <p:spPr bwMode="gray">
          <a:xfrm>
            <a:off x="7459663" y="4937125"/>
            <a:ext cx="1120775" cy="1079500"/>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4" name="Rectangle 30"/>
          <p:cNvSpPr>
            <a:spLocks noChangeArrowheads="1"/>
          </p:cNvSpPr>
          <p:nvPr/>
        </p:nvSpPr>
        <p:spPr bwMode="gray">
          <a:xfrm>
            <a:off x="549275" y="3808413"/>
            <a:ext cx="1128713" cy="1079500"/>
          </a:xfrm>
          <a:prstGeom prst="rect">
            <a:avLst/>
          </a:prstGeom>
          <a:solidFill>
            <a:srgbClr val="FF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5" name="Rectangle 31"/>
          <p:cNvSpPr>
            <a:spLocks noChangeArrowheads="1"/>
          </p:cNvSpPr>
          <p:nvPr/>
        </p:nvSpPr>
        <p:spPr bwMode="gray">
          <a:xfrm>
            <a:off x="6307138" y="6064250"/>
            <a:ext cx="1128712" cy="796925"/>
          </a:xfrm>
          <a:prstGeom prst="rect">
            <a:avLst/>
          </a:prstGeom>
          <a:solidFill>
            <a:srgbClr val="FF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6" name="Rectangle 32"/>
          <p:cNvSpPr>
            <a:spLocks noChangeArrowheads="1"/>
          </p:cNvSpPr>
          <p:nvPr/>
        </p:nvSpPr>
        <p:spPr bwMode="gray">
          <a:xfrm>
            <a:off x="2846388" y="0"/>
            <a:ext cx="1128712" cy="404813"/>
          </a:xfrm>
          <a:prstGeom prst="rect">
            <a:avLst/>
          </a:prstGeom>
          <a:solidFill>
            <a:srgbClr val="FFFF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7" name="Rectangle 33"/>
          <p:cNvSpPr>
            <a:spLocks noChangeArrowheads="1"/>
          </p:cNvSpPr>
          <p:nvPr/>
        </p:nvSpPr>
        <p:spPr bwMode="gray">
          <a:xfrm>
            <a:off x="2852738" y="4938713"/>
            <a:ext cx="1120775" cy="1079500"/>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8" name="Rectangle 34"/>
          <p:cNvSpPr>
            <a:spLocks noChangeArrowheads="1"/>
          </p:cNvSpPr>
          <p:nvPr/>
        </p:nvSpPr>
        <p:spPr bwMode="gray">
          <a:xfrm>
            <a:off x="6300788" y="1566863"/>
            <a:ext cx="1120775" cy="1079500"/>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049" name="Rectangle 3"/>
          <p:cNvSpPr>
            <a:spLocks noGrp="1" noChangeArrowheads="1"/>
          </p:cNvSpPr>
          <p:nvPr>
            <p:ph type="body" idx="1"/>
          </p:nvPr>
        </p:nvSpPr>
        <p:spPr bwMode="gray">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5"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6B76653-58B7-408E-83B2-DE81A953DDE2}" type="slidenum">
              <a:rPr lang="en-US"/>
              <a:pPr>
                <a:defRPr/>
              </a:pPr>
              <a:t>‹#›</a:t>
            </a:fld>
            <a:endParaRPr lang="en-US"/>
          </a:p>
        </p:txBody>
      </p:sp>
      <p:sp>
        <p:nvSpPr>
          <p:cNvPr id="1060" name="Freeform 36"/>
          <p:cNvSpPr>
            <a:spLocks/>
          </p:cNvSpPr>
          <p:nvPr/>
        </p:nvSpPr>
        <p:spPr bwMode="gray">
          <a:xfrm>
            <a:off x="4041775" y="0"/>
            <a:ext cx="5105400" cy="739775"/>
          </a:xfrm>
          <a:custGeom>
            <a:avLst/>
            <a:gdLst>
              <a:gd name="T0" fmla="*/ 2147483647 w 3130"/>
              <a:gd name="T1" fmla="*/ 2147483647 h 453"/>
              <a:gd name="T2" fmla="*/ 2147483647 w 3130"/>
              <a:gd name="T3" fmla="*/ 0 h 453"/>
              <a:gd name="T4" fmla="*/ 0 w 3130"/>
              <a:gd name="T5" fmla="*/ 0 h 453"/>
              <a:gd name="T6" fmla="*/ 2147483647 w 3130"/>
              <a:gd name="T7" fmla="*/ 2147483647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26" name="Rectangle 2"/>
          <p:cNvSpPr>
            <a:spLocks noGrp="1" noChangeArrowheads="1"/>
          </p:cNvSpPr>
          <p:nvPr>
            <p:ph type="title"/>
          </p:nvPr>
        </p:nvSpPr>
        <p:spPr bwMode="black">
          <a:xfrm>
            <a:off x="457200" y="325438"/>
            <a:ext cx="8229600" cy="9271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pic>
        <p:nvPicPr>
          <p:cNvPr id="1055" name="Picture 37" descr="wat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gray">
          <a:xfrm rot="786797">
            <a:off x="662940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38" descr="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gray">
          <a:xfrm rot="20740733" flipH="1">
            <a:off x="49213" y="5726113"/>
            <a:ext cx="12239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8"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60"/>
                                        </p:tgtEl>
                                        <p:attrNameLst>
                                          <p:attrName>style.visibility</p:attrName>
                                        </p:attrNameLst>
                                      </p:cBhvr>
                                      <p:to>
                                        <p:strVal val="visible"/>
                                      </p:to>
                                    </p:set>
                                    <p:animEffect transition="in" filter="fade">
                                      <p:cBhvr>
                                        <p:cTn id="13" dur="1000"/>
                                        <p:tgtEl>
                                          <p:spTgt spid="106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1000"/>
                                        <p:tgtEl>
                                          <p:spTgt spid="1033"/>
                                        </p:tgtEl>
                                      </p:cBhvr>
                                    </p:animEffect>
                                  </p:childTnLst>
                                </p:cTn>
                              </p:par>
                            </p:childTnLst>
                          </p:cTn>
                        </p:par>
                        <p:par>
                          <p:cTn id="17" fill="hold" nodeType="afterGroup">
                            <p:stCondLst>
                              <p:cond delay="2000"/>
                            </p:stCondLst>
                            <p:childTnLst>
                              <p:par>
                                <p:cTn id="18" presetID="1" presetClass="emph" presetSubtype="2" fill="hold" nodeType="afterEffect">
                                  <p:stCondLst>
                                    <p:cond delay="0"/>
                                  </p:stCondLst>
                                  <p:childTnLst>
                                    <p:animClr clrSpc="rgb" dir="cw">
                                      <p:cBhvr>
                                        <p:cTn id="19" dur="1000" fill="hold"/>
                                        <p:tgtEl>
                                          <p:spTgt spid="1060"/>
                                        </p:tgtEl>
                                        <p:attrNameLst>
                                          <p:attrName>fillcolor</p:attrName>
                                        </p:attrNameLst>
                                      </p:cBhvr>
                                      <p:to>
                                        <a:schemeClr val="folHlink"/>
                                      </p:to>
                                    </p:animClr>
                                    <p:set>
                                      <p:cBhvr>
                                        <p:cTn id="20" dur="1000" fill="hold"/>
                                        <p:tgtEl>
                                          <p:spTgt spid="1060"/>
                                        </p:tgtEl>
                                        <p:attrNameLst>
                                          <p:attrName>fill.type</p:attrName>
                                        </p:attrNameLst>
                                      </p:cBhvr>
                                      <p:to>
                                        <p:strVal val="solid"/>
                                      </p:to>
                                    </p:set>
                                    <p:set>
                                      <p:cBhvr>
                                        <p:cTn id="21" dur="1000" fill="hold"/>
                                        <p:tgtEl>
                                          <p:spTgt spid="1060"/>
                                        </p:tgtEl>
                                        <p:attrNameLst>
                                          <p:attrName>fill.on</p:attrName>
                                        </p:attrNameLst>
                                      </p:cBhvr>
                                      <p:to>
                                        <p:strVal val="true"/>
                                      </p:to>
                                    </p:set>
                                  </p:childTnLst>
                                </p:cTn>
                              </p:par>
                              <p:par>
                                <p:cTn id="22" presetID="1" presetClass="emph" presetSubtype="2" fill="hold" nodeType="withEffect">
                                  <p:stCondLst>
                                    <p:cond delay="700"/>
                                  </p:stCondLst>
                                  <p:childTnLst>
                                    <p:animClr clrSpc="rgb" dir="cw">
                                      <p:cBhvr>
                                        <p:cTn id="23" dur="1000" fill="hold"/>
                                        <p:tgtEl>
                                          <p:spTgt spid="1033"/>
                                        </p:tgtEl>
                                        <p:attrNameLst>
                                          <p:attrName>fillcolor</p:attrName>
                                        </p:attrNameLst>
                                      </p:cBhvr>
                                      <p:to>
                                        <a:schemeClr val="accent1"/>
                                      </p:to>
                                    </p:animClr>
                                    <p:set>
                                      <p:cBhvr>
                                        <p:cTn id="24" dur="1000" fill="hold"/>
                                        <p:tgtEl>
                                          <p:spTgt spid="1033"/>
                                        </p:tgtEl>
                                        <p:attrNameLst>
                                          <p:attrName>fill.type</p:attrName>
                                        </p:attrNameLst>
                                      </p:cBhvr>
                                      <p:to>
                                        <p:strVal val="solid"/>
                                      </p:to>
                                    </p:set>
                                    <p:set>
                                      <p:cBhvr>
                                        <p:cTn id="25" dur="1000" fill="hold"/>
                                        <p:tgtEl>
                                          <p:spTgt spid="10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1060" grpId="0" animBg="1"/>
      <p:bldP spid="1026" grpId="0"/>
    </p:bld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25438"/>
            <a:ext cx="8229600" cy="588962"/>
          </a:xfrm>
        </p:spPr>
        <p:txBody>
          <a:bodyPr/>
          <a:lstStyle/>
          <a:p>
            <a:pPr algn="ctr" eaLnBrk="1" hangingPunct="1"/>
            <a:r>
              <a:rPr lang="ru-RU" sz="1600" dirty="0"/>
              <a:t>МАДОУ №29 «Василёк»</a:t>
            </a:r>
          </a:p>
        </p:txBody>
      </p:sp>
      <p:sp>
        <p:nvSpPr>
          <p:cNvPr id="3075" name="Rectangle 3"/>
          <p:cNvSpPr>
            <a:spLocks noGrp="1" noChangeArrowheads="1"/>
          </p:cNvSpPr>
          <p:nvPr>
            <p:ph idx="1"/>
          </p:nvPr>
        </p:nvSpPr>
        <p:spPr>
          <a:xfrm>
            <a:off x="457200" y="1371600"/>
            <a:ext cx="8077200" cy="4419600"/>
          </a:xfrm>
        </p:spPr>
        <p:txBody>
          <a:bodyPr/>
          <a:lstStyle/>
          <a:p>
            <a:pPr marL="0" indent="0" algn="ctr" eaLnBrk="1" hangingPunct="1">
              <a:buNone/>
            </a:pPr>
            <a:r>
              <a:rPr lang="ru-RU" b="1" dirty="0" err="1">
                <a:solidFill>
                  <a:srgbClr val="FF0000"/>
                </a:solidFill>
              </a:rPr>
              <a:t>Кинезиологические</a:t>
            </a:r>
            <a:r>
              <a:rPr lang="ru-RU" b="1" dirty="0">
                <a:solidFill>
                  <a:srgbClr val="FF0000"/>
                </a:solidFill>
              </a:rPr>
              <a:t>  упражнения как средство активизации межполушарного взаимодействия и стимулирования познавательной деятельности</a:t>
            </a:r>
            <a:r>
              <a:rPr lang="ru-RU" dirty="0">
                <a:solidFill>
                  <a:srgbClr val="FF0000"/>
                </a:solidFill>
              </a:rPr>
              <a:t>.</a:t>
            </a:r>
            <a:endParaRPr lang="ru-RU" sz="1600" i="1" dirty="0">
              <a:solidFill>
                <a:srgbClr val="FF0000"/>
              </a:solidFill>
            </a:endParaRPr>
          </a:p>
          <a:p>
            <a:pPr marL="0" indent="0" eaLnBrk="1" hangingPunct="1">
              <a:buNone/>
            </a:pPr>
            <a:endParaRPr lang="ru-RU" dirty="0"/>
          </a:p>
        </p:txBody>
      </p:sp>
      <p:sp>
        <p:nvSpPr>
          <p:cNvPr id="4104" name="TextBox 12"/>
          <p:cNvSpPr txBox="1">
            <a:spLocks noChangeArrowheads="1"/>
          </p:cNvSpPr>
          <p:nvPr/>
        </p:nvSpPr>
        <p:spPr bwMode="auto">
          <a:xfrm>
            <a:off x="609600" y="5791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ru-RU"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104"/>
                                        </p:tgtEl>
                                        <p:attrNameLst>
                                          <p:attrName>style.visibility</p:attrName>
                                        </p:attrNameLst>
                                      </p:cBhvr>
                                      <p:to>
                                        <p:strVal val="visible"/>
                                      </p:to>
                                    </p:set>
                                    <p:anim calcmode="lin" valueType="num">
                                      <p:cBhvr additive="base">
                                        <p:cTn id="7" dur="500" fill="hold"/>
                                        <p:tgtEl>
                                          <p:spTgt spid="4104"/>
                                        </p:tgtEl>
                                        <p:attrNameLst>
                                          <p:attrName>ppt_x</p:attrName>
                                        </p:attrNameLst>
                                      </p:cBhvr>
                                      <p:tavLst>
                                        <p:tav tm="0">
                                          <p:val>
                                            <p:strVal val="#ppt_x"/>
                                          </p:val>
                                        </p:tav>
                                        <p:tav tm="100000">
                                          <p:val>
                                            <p:strVal val="#ppt_x"/>
                                          </p:val>
                                        </p:tav>
                                      </p:tavLst>
                                    </p:anim>
                                    <p:anim calcmode="lin" valueType="num">
                                      <p:cBhvr additive="base">
                                        <p:cTn id="8"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228600" y="3842531"/>
            <a:ext cx="877849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ru-RU" sz="1600" dirty="0"/>
              <a:t>Это наиболее интегрирующее упражнение. «Гимн мозга». Балансирует всю систему «интеллект-тело», стимулирует и восстанавливает нервные сети, способствует концентрации внимания.  Укрепляет наружные глазные мышцы, снимает напряжение после работы на компьютере, снимает напряжение и боль в спине. </a:t>
            </a:r>
            <a:endParaRPr lang="ru-RU" sz="1600" i="1" u="sng" dirty="0"/>
          </a:p>
          <a:p>
            <a:pPr algn="just"/>
            <a:r>
              <a:rPr lang="ru-RU" sz="1600" i="1" u="sng" dirty="0"/>
              <a:t>Исходное положение</a:t>
            </a:r>
            <a:r>
              <a:rPr lang="ru-RU" sz="1600" dirty="0"/>
              <a:t>: стоя. Встаньте в расслабленную позу. Колени слегка согнуты. Наклоните голову к плечу. От этого плеча вытяните руку вперёд, как хобот. Рука рисует «Ленивую восьмёрку», начиная от центра зрительного поля вверх и против часовой стрелки; при этом глаза следят за движением кончиков пальцев. Упражнение выполнять медленно от трёх до пяти раз левой рукой, прижатой к левому уху, и столько же раз правой рукой, прижатой к правому уху.</a:t>
            </a:r>
          </a:p>
        </p:txBody>
      </p:sp>
      <p:sp>
        <p:nvSpPr>
          <p:cNvPr id="3" name="Rectangle 2"/>
          <p:cNvSpPr>
            <a:spLocks noGrp="1" noChangeArrowheads="1"/>
          </p:cNvSpPr>
          <p:nvPr>
            <p:ph type="title"/>
          </p:nvPr>
        </p:nvSpPr>
        <p:spPr>
          <a:xfrm>
            <a:off x="228600" y="152400"/>
            <a:ext cx="8686800" cy="927100"/>
          </a:xfrm>
        </p:spPr>
        <p:txBody>
          <a:bodyPr/>
          <a:lstStyle/>
          <a:p>
            <a:pPr algn="ctr"/>
            <a:r>
              <a:rPr lang="ru-RU" sz="4000" dirty="0">
                <a:solidFill>
                  <a:srgbClr val="C00000"/>
                </a:solidFill>
              </a:rPr>
              <a:t>«Слон»</a:t>
            </a:r>
          </a:p>
        </p:txBody>
      </p:sp>
      <p:pic>
        <p:nvPicPr>
          <p:cNvPr id="2" name="Picture 2" descr="E:\для проекта кинезиология\12.jpg"/>
          <p:cNvPicPr>
            <a:picLocks noChangeAspect="1" noChangeArrowheads="1"/>
          </p:cNvPicPr>
          <p:nvPr/>
        </p:nvPicPr>
        <p:blipFill>
          <a:blip r:embed="rId2" cstate="print"/>
          <a:srcRect/>
          <a:stretch>
            <a:fillRect/>
          </a:stretch>
        </p:blipFill>
        <p:spPr bwMode="auto">
          <a:xfrm>
            <a:off x="2514600" y="1066800"/>
            <a:ext cx="3606800" cy="2705100"/>
          </a:xfrm>
          <a:prstGeom prst="rect">
            <a:avLst/>
          </a:prstGeom>
          <a:noFill/>
        </p:spPr>
      </p:pic>
    </p:spTree>
    <p:extLst>
      <p:ext uri="{BB962C8B-B14F-4D97-AF65-F5344CB8AC3E}">
        <p14:creationId xmlns:p14="http://schemas.microsoft.com/office/powerpoint/2010/main" val="241782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57200" y="0"/>
            <a:ext cx="8229600" cy="990600"/>
          </a:xfrm>
        </p:spPr>
        <p:txBody>
          <a:bodyPr/>
          <a:lstStyle/>
          <a:p>
            <a:pPr algn="ctr"/>
            <a:r>
              <a:rPr lang="ru-RU" dirty="0"/>
              <a:t>«Паровозик»</a:t>
            </a:r>
          </a:p>
        </p:txBody>
      </p:sp>
      <p:sp>
        <p:nvSpPr>
          <p:cNvPr id="14339" name="Объект 2"/>
          <p:cNvSpPr>
            <a:spLocks noGrp="1"/>
          </p:cNvSpPr>
          <p:nvPr>
            <p:ph idx="1"/>
          </p:nvPr>
        </p:nvSpPr>
        <p:spPr>
          <a:xfrm>
            <a:off x="25400" y="4038600"/>
            <a:ext cx="8915400" cy="2514600"/>
          </a:xfrm>
        </p:spPr>
        <p:txBody>
          <a:bodyPr/>
          <a:lstStyle/>
          <a:p>
            <a:pPr marL="0" indent="0" algn="just">
              <a:buNone/>
            </a:pPr>
            <a:r>
              <a:rPr lang="ru-RU" dirty="0"/>
              <a:t>      </a:t>
            </a:r>
            <a:r>
              <a:rPr lang="ru-RU" sz="2000" b="1" dirty="0"/>
              <a:t>Развивается межполушарное взаимодействие, произвольность действий, снимаются непроизвольные, непреднамеренные движения и мышечные зажимы.</a:t>
            </a:r>
          </a:p>
          <a:p>
            <a:pPr marL="0" indent="0">
              <a:buNone/>
            </a:pPr>
            <a:endParaRPr lang="ru-RU" dirty="0"/>
          </a:p>
        </p:txBody>
      </p:sp>
      <p:pic>
        <p:nvPicPr>
          <p:cNvPr id="5122" name="Picture 2" descr="E:\для проекта кинезиология\VLg3YeCxlzs.jpg"/>
          <p:cNvPicPr>
            <a:picLocks noChangeAspect="1" noChangeArrowheads="1"/>
          </p:cNvPicPr>
          <p:nvPr/>
        </p:nvPicPr>
        <p:blipFill>
          <a:blip r:embed="rId2" cstate="print"/>
          <a:srcRect/>
          <a:stretch>
            <a:fillRect/>
          </a:stretch>
        </p:blipFill>
        <p:spPr bwMode="auto">
          <a:xfrm>
            <a:off x="1676400" y="914400"/>
            <a:ext cx="5715000" cy="32146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a:r>
              <a:rPr lang="ru-RU"/>
              <a:t> Ухо – нос – хлопок . </a:t>
            </a:r>
          </a:p>
        </p:txBody>
      </p:sp>
      <p:sp>
        <p:nvSpPr>
          <p:cNvPr id="15363" name="Объект 2"/>
          <p:cNvSpPr>
            <a:spLocks noGrp="1"/>
          </p:cNvSpPr>
          <p:nvPr>
            <p:ph idx="1"/>
          </p:nvPr>
        </p:nvSpPr>
        <p:spPr>
          <a:xfrm>
            <a:off x="481882" y="4495800"/>
            <a:ext cx="8305800" cy="2133600"/>
          </a:xfrm>
        </p:spPr>
        <p:txBody>
          <a:bodyPr/>
          <a:lstStyle/>
          <a:p>
            <a:pPr marL="0" indent="0" algn="just">
              <a:buNone/>
            </a:pPr>
            <a:r>
              <a:rPr lang="ru-RU" sz="2000" b="1" dirty="0"/>
              <a:t>Улучшает мыслительную деятельность, повышает стрессоустойчивость, способствует самоконтролю, произвольности деятельности.</a:t>
            </a:r>
          </a:p>
          <a:p>
            <a:pPr marL="0" indent="0" algn="just">
              <a:buNone/>
            </a:pPr>
            <a:r>
              <a:rPr lang="ru-RU" sz="2000" dirty="0"/>
              <a:t>Левой рукой возьмитесь за кончик носа, а правой рукой – за противоположное ухо. Одновременно отпустите ухо и нос, хлопните в ладоши, поменяйте положение рук с точностью до наоборот. </a:t>
            </a:r>
          </a:p>
          <a:p>
            <a:endParaRPr lang="ru-RU" dirty="0"/>
          </a:p>
        </p:txBody>
      </p:sp>
      <p:pic>
        <p:nvPicPr>
          <p:cNvPr id="1026" name="Picture 2" descr="C:\Documents and Settings\Administrator\Рабочий стол\13.jpg"/>
          <p:cNvPicPr>
            <a:picLocks noChangeAspect="1" noChangeArrowheads="1"/>
          </p:cNvPicPr>
          <p:nvPr/>
        </p:nvPicPr>
        <p:blipFill>
          <a:blip r:embed="rId2" cstate="print"/>
          <a:srcRect/>
          <a:stretch>
            <a:fillRect/>
          </a:stretch>
        </p:blipFill>
        <p:spPr bwMode="auto">
          <a:xfrm>
            <a:off x="228600" y="1219200"/>
            <a:ext cx="4267200" cy="3200400"/>
          </a:xfrm>
          <a:prstGeom prst="rect">
            <a:avLst/>
          </a:prstGeom>
          <a:noFill/>
        </p:spPr>
      </p:pic>
      <p:pic>
        <p:nvPicPr>
          <p:cNvPr id="6" name="Picture 3" descr="C:\Documents and Settings\Administrator\Рабочий стол\15.jpg"/>
          <p:cNvPicPr>
            <a:picLocks noChangeAspect="1" noChangeArrowheads="1"/>
          </p:cNvPicPr>
          <p:nvPr/>
        </p:nvPicPr>
        <p:blipFill>
          <a:blip r:embed="rId3" cstate="print"/>
          <a:srcRect/>
          <a:stretch>
            <a:fillRect/>
          </a:stretch>
        </p:blipFill>
        <p:spPr bwMode="auto">
          <a:xfrm>
            <a:off x="4572000" y="1219200"/>
            <a:ext cx="4267200" cy="3200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a:r>
              <a:rPr lang="ru-RU" dirty="0"/>
              <a:t> «</a:t>
            </a:r>
            <a:r>
              <a:rPr lang="ru-RU" dirty="0" err="1"/>
              <a:t>Дом-ёжик-замок-зайка</a:t>
            </a:r>
            <a:r>
              <a:rPr lang="ru-RU" dirty="0"/>
              <a:t>-» </a:t>
            </a:r>
          </a:p>
        </p:txBody>
      </p:sp>
      <p:sp>
        <p:nvSpPr>
          <p:cNvPr id="15363" name="Объект 2"/>
          <p:cNvSpPr>
            <a:spLocks noGrp="1"/>
          </p:cNvSpPr>
          <p:nvPr>
            <p:ph idx="1"/>
          </p:nvPr>
        </p:nvSpPr>
        <p:spPr>
          <a:xfrm>
            <a:off x="33580" y="4038600"/>
            <a:ext cx="8991600" cy="2286000"/>
          </a:xfrm>
        </p:spPr>
        <p:txBody>
          <a:bodyPr/>
          <a:lstStyle/>
          <a:p>
            <a:pPr marL="0" indent="0" algn="just">
              <a:buNone/>
            </a:pPr>
            <a:r>
              <a:rPr lang="ru-RU" sz="2400" b="1" dirty="0"/>
              <a:t>Дом</a:t>
            </a:r>
            <a:r>
              <a:rPr lang="ru-RU" sz="2400" dirty="0"/>
              <a:t>. Пальцы рук соединить под углом, также соединить большие пальцы.</a:t>
            </a:r>
          </a:p>
          <a:p>
            <a:pPr marL="0" indent="0" algn="just">
              <a:buNone/>
            </a:pPr>
            <a:r>
              <a:rPr lang="ru-RU" sz="2400" b="1" dirty="0"/>
              <a:t>Ёжик</a:t>
            </a:r>
            <a:r>
              <a:rPr lang="ru-RU" sz="2400" dirty="0"/>
              <a:t>. Поставить ладони под углом друг к другу. Расположить пальцы одной руки между пальцами другой.</a:t>
            </a:r>
          </a:p>
          <a:p>
            <a:pPr marL="0" indent="0" algn="just">
              <a:buNone/>
            </a:pPr>
            <a:r>
              <a:rPr lang="ru-RU" sz="2400" b="1" dirty="0"/>
              <a:t>Замок.</a:t>
            </a:r>
            <a:r>
              <a:rPr lang="ru-RU" sz="2400" dirty="0"/>
              <a:t> Ладони прижать друг к другу. Пальцы переплести.</a:t>
            </a:r>
            <a:endParaRPr lang="ru-RU" sz="2400" b="1" dirty="0"/>
          </a:p>
        </p:txBody>
      </p:sp>
      <p:pic>
        <p:nvPicPr>
          <p:cNvPr id="2050" name="Picture 2" descr="C:\Documents and Settings\Administrator\Рабочий стол\Новая папка\4.jpg"/>
          <p:cNvPicPr>
            <a:picLocks noChangeAspect="1" noChangeArrowheads="1"/>
          </p:cNvPicPr>
          <p:nvPr/>
        </p:nvPicPr>
        <p:blipFill>
          <a:blip r:embed="rId2" cstate="print"/>
          <a:srcRect/>
          <a:stretch>
            <a:fillRect/>
          </a:stretch>
        </p:blipFill>
        <p:spPr bwMode="auto">
          <a:xfrm>
            <a:off x="152400" y="1447800"/>
            <a:ext cx="2971800" cy="2228850"/>
          </a:xfrm>
          <a:prstGeom prst="rect">
            <a:avLst/>
          </a:prstGeom>
          <a:noFill/>
        </p:spPr>
      </p:pic>
      <p:pic>
        <p:nvPicPr>
          <p:cNvPr id="2051" name="Picture 3" descr="C:\Documents and Settings\Administrator\Рабочий стол\Новая папка\2.jpg"/>
          <p:cNvPicPr>
            <a:picLocks noChangeAspect="1" noChangeArrowheads="1"/>
          </p:cNvPicPr>
          <p:nvPr/>
        </p:nvPicPr>
        <p:blipFill>
          <a:blip r:embed="rId3" cstate="print"/>
          <a:srcRect/>
          <a:stretch>
            <a:fillRect/>
          </a:stretch>
        </p:blipFill>
        <p:spPr bwMode="auto">
          <a:xfrm>
            <a:off x="3048000" y="1447800"/>
            <a:ext cx="3048000" cy="2286000"/>
          </a:xfrm>
          <a:prstGeom prst="rect">
            <a:avLst/>
          </a:prstGeom>
          <a:noFill/>
        </p:spPr>
      </p:pic>
      <p:pic>
        <p:nvPicPr>
          <p:cNvPr id="2052" name="Picture 4" descr="C:\Documents and Settings\Administrator\Рабочий стол\Новая папка\1.jpg"/>
          <p:cNvPicPr>
            <a:picLocks noChangeAspect="1" noChangeArrowheads="1"/>
          </p:cNvPicPr>
          <p:nvPr/>
        </p:nvPicPr>
        <p:blipFill>
          <a:blip r:embed="rId4" cstate="print"/>
          <a:srcRect/>
          <a:stretch>
            <a:fillRect/>
          </a:stretch>
        </p:blipFill>
        <p:spPr bwMode="auto">
          <a:xfrm>
            <a:off x="6019800" y="1447800"/>
            <a:ext cx="2971800" cy="2228850"/>
          </a:xfrm>
          <a:prstGeom prst="rect">
            <a:avLst/>
          </a:prstGeom>
          <a:noFill/>
        </p:spPr>
      </p:pic>
    </p:spTree>
    <p:extLst>
      <p:ext uri="{BB962C8B-B14F-4D97-AF65-F5344CB8AC3E}">
        <p14:creationId xmlns:p14="http://schemas.microsoft.com/office/powerpoint/2010/main" val="318733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a:r>
              <a:rPr lang="ru-RU" dirty="0"/>
              <a:t> </a:t>
            </a:r>
            <a:r>
              <a:rPr lang="ru-RU" sz="3600" dirty="0"/>
              <a:t>«Колечко-цепочка» </a:t>
            </a:r>
          </a:p>
        </p:txBody>
      </p:sp>
      <p:sp>
        <p:nvSpPr>
          <p:cNvPr id="5" name="Прямоугольник 4"/>
          <p:cNvSpPr/>
          <p:nvPr/>
        </p:nvSpPr>
        <p:spPr>
          <a:xfrm>
            <a:off x="990599" y="4876800"/>
            <a:ext cx="7315200" cy="1477328"/>
          </a:xfrm>
          <a:prstGeom prst="rect">
            <a:avLst/>
          </a:prstGeom>
        </p:spPr>
        <p:txBody>
          <a:bodyPr wrap="square">
            <a:spAutoFit/>
          </a:bodyPr>
          <a:lstStyle/>
          <a:p>
            <a:pPr marL="0" indent="0" algn="just">
              <a:buNone/>
            </a:pPr>
            <a:r>
              <a:rPr lang="ru-RU" b="1" dirty="0"/>
              <a:t>Колечко</a:t>
            </a:r>
            <a:r>
              <a:rPr lang="ru-RU" dirty="0"/>
              <a:t>. Указательный и большой пальцы соединяются. Средний, безымянный, мизинец вытянуты вперед.</a:t>
            </a:r>
          </a:p>
          <a:p>
            <a:pPr marL="0" indent="0" algn="just">
              <a:buNone/>
            </a:pPr>
            <a:r>
              <a:rPr lang="ru-RU" b="1" dirty="0"/>
              <a:t>Цепочка</a:t>
            </a:r>
            <a:r>
              <a:rPr lang="ru-RU" dirty="0"/>
              <a:t>. Поочередно соединяем большой палец с указательным, средним и т.д. и через них попеременно «пропускаем колечки» из пальчиков другой руки.</a:t>
            </a:r>
            <a:endParaRPr lang="ru-RU" b="1" dirty="0"/>
          </a:p>
        </p:txBody>
      </p:sp>
      <p:pic>
        <p:nvPicPr>
          <p:cNvPr id="4098" name="Picture 2" descr="C:\Documents and Settings\Administrator\Рабочий стол\Новая папка\3.jpg"/>
          <p:cNvPicPr>
            <a:picLocks noChangeAspect="1" noChangeArrowheads="1"/>
          </p:cNvPicPr>
          <p:nvPr/>
        </p:nvPicPr>
        <p:blipFill>
          <a:blip r:embed="rId2" cstate="print"/>
          <a:srcRect/>
          <a:stretch>
            <a:fillRect/>
          </a:stretch>
        </p:blipFill>
        <p:spPr bwMode="auto">
          <a:xfrm>
            <a:off x="152400" y="1462576"/>
            <a:ext cx="4272248" cy="3204186"/>
          </a:xfrm>
          <a:prstGeom prst="rect">
            <a:avLst/>
          </a:prstGeom>
          <a:noFill/>
        </p:spPr>
      </p:pic>
      <p:pic>
        <p:nvPicPr>
          <p:cNvPr id="3" name="Рисунок 2">
            <a:extLst>
              <a:ext uri="{FF2B5EF4-FFF2-40B4-BE49-F238E27FC236}">
                <a16:creationId xmlns:a16="http://schemas.microsoft.com/office/drawing/2014/main" id="{747AC522-EF1F-44B4-947E-E2830D87C3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200" y="1462576"/>
            <a:ext cx="4272248" cy="3204186"/>
          </a:xfrm>
          <a:prstGeom prst="rect">
            <a:avLst/>
          </a:prstGeom>
        </p:spPr>
      </p:pic>
    </p:spTree>
    <p:extLst>
      <p:ext uri="{BB962C8B-B14F-4D97-AF65-F5344CB8AC3E}">
        <p14:creationId xmlns:p14="http://schemas.microsoft.com/office/powerpoint/2010/main" val="880124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1"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a:stretch>
            <a:fillRect/>
          </a:stretch>
        </p:blipFill>
        <p:spPr bwMode="auto">
          <a:xfrm>
            <a:off x="6553200" y="5622925"/>
            <a:ext cx="10858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2"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a:stretch>
            <a:fillRect/>
          </a:stretch>
        </p:blipFill>
        <p:spPr bwMode="auto">
          <a:xfrm>
            <a:off x="7620000" y="5622925"/>
            <a:ext cx="10858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3" descr="1"/>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a:stretch>
            <a:fillRect/>
          </a:stretch>
        </p:blipFill>
        <p:spPr bwMode="auto">
          <a:xfrm>
            <a:off x="8056563" y="4495800"/>
            <a:ext cx="108743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30"/>
          <p:cNvSpPr>
            <a:spLocks noChangeArrowheads="1"/>
          </p:cNvSpPr>
          <p:nvPr/>
        </p:nvSpPr>
        <p:spPr bwMode="auto">
          <a:xfrm>
            <a:off x="76200" y="152400"/>
            <a:ext cx="8763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sz="2400" b="1" dirty="0">
                <a:solidFill>
                  <a:schemeClr val="tx2"/>
                </a:solidFill>
              </a:rPr>
              <a:t>В комплексы </a:t>
            </a:r>
            <a:r>
              <a:rPr lang="ru-RU" sz="2400" b="1" dirty="0" err="1">
                <a:solidFill>
                  <a:schemeClr val="tx2"/>
                </a:solidFill>
              </a:rPr>
              <a:t>кинезиологических</a:t>
            </a:r>
            <a:r>
              <a:rPr lang="ru-RU" sz="2400" b="1" dirty="0">
                <a:solidFill>
                  <a:schemeClr val="tx2"/>
                </a:solidFill>
              </a:rPr>
              <a:t> упражнений включают:</a:t>
            </a:r>
          </a:p>
          <a:p>
            <a:pPr algn="just"/>
            <a:r>
              <a:rPr lang="ru-RU" sz="2000" b="1" dirty="0"/>
              <a:t>растяжки, дыхательные упражнения, глазодвигательные упражнения, телесные упражнения, упражнения для развития мелкой моторики, упражнения на релаксацию и массаж.</a:t>
            </a:r>
          </a:p>
          <a:p>
            <a:pPr algn="just"/>
            <a:r>
              <a:rPr lang="ru-RU" sz="2000" dirty="0"/>
              <a:t>	</a:t>
            </a:r>
            <a:r>
              <a:rPr lang="ru-RU" sz="2000" b="1" dirty="0"/>
              <a:t>Растяжки </a:t>
            </a:r>
            <a:r>
              <a:rPr lang="ru-RU" sz="2000" dirty="0"/>
              <a:t>нормализуют </a:t>
            </a:r>
            <a:r>
              <a:rPr lang="ru-RU" sz="2000" dirty="0" err="1"/>
              <a:t>гипертонус</a:t>
            </a:r>
            <a:r>
              <a:rPr lang="ru-RU" sz="2000" dirty="0"/>
              <a:t> (неконтролируемое чрезмерное мышечное напряжение) и </a:t>
            </a:r>
            <a:r>
              <a:rPr lang="ru-RU" sz="2000" dirty="0" err="1"/>
              <a:t>гипотонус</a:t>
            </a:r>
            <a:r>
              <a:rPr lang="ru-RU" sz="2000" dirty="0"/>
              <a:t> (неконтролируемая мышечная вялость).  </a:t>
            </a:r>
          </a:p>
          <a:p>
            <a:pPr algn="just"/>
            <a:r>
              <a:rPr lang="ru-RU" sz="2000" dirty="0"/>
              <a:t>	</a:t>
            </a:r>
            <a:r>
              <a:rPr lang="ru-RU" sz="2000" b="1" dirty="0"/>
              <a:t>Дыхательные упражнения </a:t>
            </a:r>
            <a:r>
              <a:rPr lang="ru-RU" sz="2000" dirty="0"/>
              <a:t>улучшают ритмику организма, развивают самоконтроль и произвольность. </a:t>
            </a:r>
          </a:p>
          <a:p>
            <a:pPr algn="just"/>
            <a:r>
              <a:rPr lang="ru-RU" sz="2000" dirty="0"/>
              <a:t>	</a:t>
            </a:r>
            <a:r>
              <a:rPr lang="ru-RU" sz="2000" b="1" dirty="0"/>
              <a:t>Глазодвигательные упражнения </a:t>
            </a:r>
            <a:r>
              <a:rPr lang="ru-RU" sz="2000" dirty="0"/>
              <a:t>позволяют расширить поле зрения, улучшить восприятие. Однонаправленные и разнонаправленные движения глаз и языка развивают межполушарное взаимодействие и повышают </a:t>
            </a:r>
            <a:r>
              <a:rPr lang="ru-RU" sz="2000" dirty="0" err="1"/>
              <a:t>энергетизацию</a:t>
            </a:r>
            <a:r>
              <a:rPr lang="ru-RU" sz="2000" dirty="0"/>
              <a:t> организма.  </a:t>
            </a:r>
          </a:p>
          <a:p>
            <a:pPr algn="just"/>
            <a:r>
              <a:rPr lang="ru-RU" sz="2000" dirty="0"/>
              <a:t>	При выполнении </a:t>
            </a:r>
            <a:r>
              <a:rPr lang="ru-RU" sz="2000" b="1" dirty="0"/>
              <a:t>телесных движений </a:t>
            </a:r>
            <a:r>
              <a:rPr lang="ru-RU" sz="2000" dirty="0"/>
              <a:t>развивается межполушарное взаимодействие, снимаются непроизвольные, непреднамеренные движения и мышечные зажимы. </a:t>
            </a:r>
          </a:p>
          <a:p>
            <a:pPr algn="just"/>
            <a:r>
              <a:rPr lang="ru-RU" sz="2000" dirty="0"/>
              <a:t>	</a:t>
            </a:r>
            <a:r>
              <a:rPr lang="ru-RU" sz="2000" b="1" dirty="0"/>
              <a:t>Упражнения для релаксации и массаж </a:t>
            </a:r>
            <a:r>
              <a:rPr lang="ru-RU" sz="2000" dirty="0"/>
              <a:t>способствуют расслаблению, снятию напряжения.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Прямоугольник 1"/>
          <p:cNvSpPr>
            <a:spLocks noChangeArrowheads="1"/>
          </p:cNvSpPr>
          <p:nvPr/>
        </p:nvSpPr>
        <p:spPr bwMode="auto">
          <a:xfrm>
            <a:off x="190500" y="813593"/>
            <a:ext cx="86868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4400" b="1" dirty="0">
                <a:solidFill>
                  <a:srgbClr val="C00000"/>
                </a:solidFill>
              </a:rPr>
              <a:t>Человеку для закрепления мысли необходимо движение.</a:t>
            </a:r>
          </a:p>
          <a:p>
            <a:r>
              <a:rPr lang="ru-RU" sz="4400" b="1" dirty="0">
                <a:solidFill>
                  <a:srgbClr val="C00000"/>
                </a:solidFill>
              </a:rPr>
              <a:t>Запомните, что неподвижный ребёнок не обучаем!</a:t>
            </a:r>
          </a:p>
          <a:p>
            <a:r>
              <a:rPr lang="ru-RU" sz="4400" b="1" dirty="0">
                <a:solidFill>
                  <a:srgbClr val="C00000"/>
                </a:solidFill>
              </a:rPr>
              <a:t>Не ругайте его за излишнюю двигательную активность</a:t>
            </a:r>
          </a:p>
          <a:p>
            <a:r>
              <a:rPr lang="ru-RU" sz="4400" b="1" dirty="0">
                <a:solidFill>
                  <a:srgbClr val="C00000"/>
                </a:solidFill>
              </a:rPr>
              <a:t> на уроке!</a:t>
            </a:r>
          </a:p>
          <a:p>
            <a:pPr algn="l"/>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228600" y="325438"/>
            <a:ext cx="8915400" cy="927100"/>
          </a:xfrm>
        </p:spPr>
        <p:txBody>
          <a:bodyPr/>
          <a:lstStyle/>
          <a:p>
            <a:pPr algn="ctr"/>
            <a:br>
              <a:rPr lang="ru-RU" sz="3200" dirty="0"/>
            </a:br>
            <a:br>
              <a:rPr lang="ru-RU" sz="3200" dirty="0"/>
            </a:br>
            <a:br>
              <a:rPr lang="ru-RU" sz="3200" dirty="0"/>
            </a:br>
            <a:br>
              <a:rPr lang="ru-RU" sz="3200" dirty="0"/>
            </a:br>
            <a:r>
              <a:rPr lang="ru-RU" sz="3200" dirty="0"/>
              <a:t>КИНЕЗИОЛОГИЯ – </a:t>
            </a:r>
            <a:br>
              <a:rPr lang="ru-RU" sz="3200" dirty="0"/>
            </a:br>
            <a:r>
              <a:rPr lang="ru-RU" sz="3200" dirty="0"/>
              <a:t>наука о развитии головного мозга через движение, о развитии умственных способностей и физического здоровья через определённые двигательные упражнения. </a:t>
            </a:r>
          </a:p>
        </p:txBody>
      </p:sp>
      <p:sp>
        <p:nvSpPr>
          <p:cNvPr id="4099" name="Объект 2"/>
          <p:cNvSpPr>
            <a:spLocks noGrp="1"/>
          </p:cNvSpPr>
          <p:nvPr>
            <p:ph idx="1"/>
          </p:nvPr>
        </p:nvSpPr>
        <p:spPr>
          <a:xfrm>
            <a:off x="152400" y="3429000"/>
            <a:ext cx="8839200" cy="3200400"/>
          </a:xfrm>
        </p:spPr>
        <p:txBody>
          <a:bodyPr/>
          <a:lstStyle/>
          <a:p>
            <a:pPr algn="ctr"/>
            <a:r>
              <a:rPr lang="ru-RU" b="1" dirty="0" err="1"/>
              <a:t>Кинезиологические</a:t>
            </a:r>
            <a:r>
              <a:rPr lang="ru-RU" b="1" dirty="0"/>
              <a:t> упражнения </a:t>
            </a:r>
            <a:r>
              <a:rPr lang="ru-RU" dirty="0"/>
              <a:t>- комплекс движений, позволяющих активизировать межполушарное взаимодействие, при котором полушария обмениваются информацией, происходит синхронизация их работы.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ru-RU" sz="4000" dirty="0"/>
              <a:t>Возможности </a:t>
            </a:r>
            <a:r>
              <a:rPr lang="ru-RU" sz="4000" dirty="0" err="1"/>
              <a:t>кинезиологии</a:t>
            </a:r>
            <a:endParaRPr lang="ru-RU" sz="4000" dirty="0"/>
          </a:p>
        </p:txBody>
      </p:sp>
      <p:sp>
        <p:nvSpPr>
          <p:cNvPr id="27651" name="Rectangle 3"/>
          <p:cNvSpPr>
            <a:spLocks noGrp="1" noChangeArrowheads="1"/>
          </p:cNvSpPr>
          <p:nvPr>
            <p:ph idx="1"/>
          </p:nvPr>
        </p:nvSpPr>
        <p:spPr>
          <a:xfrm>
            <a:off x="381000" y="1219200"/>
            <a:ext cx="8229600" cy="4525963"/>
          </a:xfrm>
        </p:spPr>
        <p:txBody>
          <a:bodyPr/>
          <a:lstStyle/>
          <a:p>
            <a:pPr algn="just">
              <a:buFont typeface="Arial" charset="0"/>
              <a:buChar char="•"/>
            </a:pPr>
            <a:r>
              <a:rPr lang="ru-RU" sz="2000" dirty="0"/>
              <a:t>активизация работы стволовых отделов мозга;</a:t>
            </a:r>
          </a:p>
          <a:p>
            <a:pPr algn="just">
              <a:buFont typeface="Arial" charset="0"/>
              <a:buChar char="•"/>
            </a:pPr>
            <a:r>
              <a:rPr lang="ru-RU" sz="2000" dirty="0" err="1"/>
              <a:t>ритмирование</a:t>
            </a:r>
            <a:r>
              <a:rPr lang="ru-RU" sz="2000" dirty="0"/>
              <a:t> работы полушарий головного мозга,;</a:t>
            </a:r>
          </a:p>
          <a:p>
            <a:pPr algn="just">
              <a:buFont typeface="Arial" charset="0"/>
              <a:buChar char="•"/>
            </a:pPr>
            <a:r>
              <a:rPr lang="ru-RU" sz="2000" dirty="0"/>
              <a:t> успокоение и релаксация;</a:t>
            </a:r>
          </a:p>
          <a:p>
            <a:pPr algn="just">
              <a:buFont typeface="Arial" charset="0"/>
              <a:buChar char="•"/>
            </a:pPr>
            <a:r>
              <a:rPr lang="ru-RU" sz="2000" dirty="0"/>
              <a:t>развитие межполушарного взаимодействия;</a:t>
            </a:r>
          </a:p>
          <a:p>
            <a:pPr algn="just">
              <a:buFont typeface="Arial" charset="0"/>
              <a:buChar char="•"/>
            </a:pPr>
            <a:r>
              <a:rPr lang="ru-RU" sz="2000" dirty="0"/>
              <a:t>развитие межполушарных связей;</a:t>
            </a:r>
          </a:p>
          <a:p>
            <a:pPr algn="just">
              <a:buFont typeface="Arial" charset="0"/>
              <a:buChar char="•"/>
            </a:pPr>
            <a:r>
              <a:rPr lang="ru-RU" sz="2000" dirty="0"/>
              <a:t>синхронизация работы полушарий;</a:t>
            </a:r>
          </a:p>
          <a:p>
            <a:pPr algn="just">
              <a:buFont typeface="Arial" charset="0"/>
              <a:buChar char="•"/>
            </a:pPr>
            <a:r>
              <a:rPr lang="ru-RU" sz="2000" dirty="0"/>
              <a:t>развитие мелкой моторики;</a:t>
            </a:r>
          </a:p>
          <a:p>
            <a:pPr algn="just">
              <a:buFont typeface="Arial" charset="0"/>
              <a:buChar char="•"/>
            </a:pPr>
            <a:r>
              <a:rPr lang="ru-RU" sz="2000" dirty="0"/>
              <a:t>развитие способностей;</a:t>
            </a:r>
          </a:p>
          <a:p>
            <a:pPr algn="just">
              <a:buFont typeface="Arial" charset="0"/>
              <a:buChar char="•"/>
            </a:pPr>
            <a:r>
              <a:rPr lang="ru-RU" sz="2000" dirty="0"/>
              <a:t>развитие памяти, внимания, восприятия;</a:t>
            </a:r>
          </a:p>
          <a:p>
            <a:pPr algn="just">
              <a:buFont typeface="Arial" charset="0"/>
              <a:buChar char="•"/>
            </a:pPr>
            <a:r>
              <a:rPr lang="ru-RU" sz="2000" dirty="0"/>
              <a:t>развитие речи;</a:t>
            </a:r>
          </a:p>
          <a:p>
            <a:pPr algn="just">
              <a:buFont typeface="Arial" charset="0"/>
              <a:buChar char="•"/>
            </a:pPr>
            <a:r>
              <a:rPr lang="ru-RU" sz="2000" dirty="0"/>
              <a:t>развитие мышления;</a:t>
            </a:r>
          </a:p>
          <a:p>
            <a:pPr algn="just">
              <a:buFont typeface="Arial" charset="0"/>
              <a:buChar char="•"/>
            </a:pPr>
            <a:r>
              <a:rPr lang="ru-RU" sz="2000" dirty="0"/>
              <a:t>устранение </a:t>
            </a:r>
            <a:r>
              <a:rPr lang="ru-RU" sz="2000" dirty="0" err="1"/>
              <a:t>дислексии</a:t>
            </a:r>
            <a:r>
              <a:rPr lang="ru-RU" sz="2000" dirty="0"/>
              <a:t> и дисграфии;</a:t>
            </a:r>
          </a:p>
          <a:p>
            <a:pPr algn="just">
              <a:buFont typeface="Arial" charset="0"/>
              <a:buChar char="•"/>
            </a:pPr>
            <a:r>
              <a:rPr lang="ru-RU" sz="2000" dirty="0"/>
              <a:t>активизация мыслительной деятельности;</a:t>
            </a:r>
          </a:p>
          <a:p>
            <a:pPr algn="just">
              <a:buFont typeface="Arial" charset="0"/>
              <a:buChar char="•"/>
            </a:pPr>
            <a:r>
              <a:rPr lang="ru-RU" sz="2000" dirty="0"/>
              <a:t>способствование  восприятию и запоминанию информации.</a:t>
            </a:r>
          </a:p>
          <a:p>
            <a:pPr eaLnBrk="1" hangingPunct="1"/>
            <a:endParaRPr lang="ru-RU" dirty="0"/>
          </a:p>
        </p:txBody>
      </p:sp>
      <p:sp>
        <p:nvSpPr>
          <p:cNvPr id="97285" name="Rectangle 5"/>
          <p:cNvSpPr>
            <a:spLocks noChangeArrowheads="1"/>
          </p:cNvSpPr>
          <p:nvPr/>
        </p:nvSpPr>
        <p:spPr bwMode="invGray">
          <a:xfrm>
            <a:off x="381000" y="4572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l"/>
            <a:endParaRPr lang="ru-RU">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97285">
                                            <p:txEl>
                                              <p:pRg st="0" end="0"/>
                                            </p:txEl>
                                          </p:spTgt>
                                        </p:tgtEl>
                                        <p:attrNameLst>
                                          <p:attrName>style.visibility</p:attrName>
                                        </p:attrNameLst>
                                      </p:cBhvr>
                                      <p:to>
                                        <p:strVal val="visible"/>
                                      </p:to>
                                    </p:set>
                                    <p:anim calcmode="lin" valueType="num">
                                      <p:cBhvr additive="base">
                                        <p:cTn id="7" dur="500" fill="hold"/>
                                        <p:tgtEl>
                                          <p:spTgt spid="972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ъект 2"/>
          <p:cNvSpPr>
            <a:spLocks noGrp="1"/>
          </p:cNvSpPr>
          <p:nvPr>
            <p:ph idx="1"/>
          </p:nvPr>
        </p:nvSpPr>
        <p:spPr>
          <a:xfrm>
            <a:off x="0" y="228600"/>
            <a:ext cx="8763000" cy="1905000"/>
          </a:xfrm>
        </p:spPr>
        <p:txBody>
          <a:bodyPr/>
          <a:lstStyle/>
          <a:p>
            <a:pPr marL="0" indent="0" algn="r">
              <a:buFontTx/>
              <a:buNone/>
            </a:pPr>
            <a:r>
              <a:rPr lang="ru-RU" sz="4800" b="1" dirty="0">
                <a:solidFill>
                  <a:srgbClr val="C00000"/>
                </a:solidFill>
              </a:rPr>
              <a:t>Рука является вышедшим наружу головным мозгом.              </a:t>
            </a:r>
            <a:r>
              <a:rPr lang="ru-RU" sz="3600" b="1" dirty="0">
                <a:solidFill>
                  <a:srgbClr val="C00000"/>
                </a:solidFill>
              </a:rPr>
              <a:t>И. Кант</a:t>
            </a:r>
          </a:p>
          <a:p>
            <a:pPr marL="0" indent="0">
              <a:buFontTx/>
              <a:buNone/>
            </a:pPr>
            <a:r>
              <a:rPr lang="ru-RU" sz="7200" b="1" dirty="0">
                <a:solidFill>
                  <a:srgbClr val="C00000"/>
                </a:solidFill>
              </a:rPr>
              <a:t>                       </a:t>
            </a:r>
          </a:p>
        </p:txBody>
      </p:sp>
      <p:pic>
        <p:nvPicPr>
          <p:cNvPr id="3" name="Рисунок 2">
            <a:extLst>
              <a:ext uri="{FF2B5EF4-FFF2-40B4-BE49-F238E27FC236}">
                <a16:creationId xmlns:a16="http://schemas.microsoft.com/office/drawing/2014/main" id="{993789D5-E8DE-49B0-87A7-874287AA8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90700"/>
            <a:ext cx="6248400" cy="4686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762000"/>
            <a:ext cx="8991600"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spcBef>
                <a:spcPct val="20000"/>
              </a:spcBef>
              <a:defRPr/>
            </a:pPr>
            <a:r>
              <a:rPr lang="ru-RU" sz="2400" dirty="0"/>
              <a:t>Развивая моторику, мы создаём предпосылки для становления многих психических процессов. Учёными доказано положительное влияние манипуляций рук на функции высшей нервной деятельности, развитие речи, мышления, памяти, внимания, восприятия. Развивающая работа направлена от движения к мышлению, а не наоборот. </a:t>
            </a:r>
            <a:r>
              <a:rPr lang="ru-RU" sz="2400" b="1" dirty="0">
                <a:solidFill>
                  <a:srgbClr val="FF0000"/>
                </a:solidFill>
              </a:rPr>
              <a:t>Дети, которым удаются изолированные движения пальцев – говорящие дети.</a:t>
            </a:r>
            <a:r>
              <a:rPr lang="ru-RU" sz="2400" dirty="0"/>
              <a:t> </a:t>
            </a:r>
          </a:p>
          <a:p>
            <a:pPr algn="just" eaLnBrk="0" hangingPunct="0">
              <a:spcBef>
                <a:spcPct val="20000"/>
              </a:spcBef>
              <a:defRPr/>
            </a:pPr>
            <a:r>
              <a:rPr lang="ru-RU" sz="2400" dirty="0"/>
              <a:t>Занятия гармонизируют работу головного мозга, позволяют выявить скрытые способности ребёнка и расширяют границы его возможностей. Чем интенсивнее </a:t>
            </a:r>
            <a:r>
              <a:rPr lang="ru-RU" sz="2400" dirty="0" err="1"/>
              <a:t>кинезиологическая</a:t>
            </a:r>
            <a:r>
              <a:rPr lang="ru-RU" sz="2400" dirty="0"/>
              <a:t> тренировка, тем значительнее положительные изменения.</a:t>
            </a:r>
            <a:endParaRPr lang="ru-RU" sz="2400"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4114800"/>
            <a:ext cx="89916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2000" b="1" dirty="0"/>
              <a:t>«Колено – локоть».</a:t>
            </a:r>
            <a:r>
              <a:rPr lang="ru-RU" sz="2000" dirty="0"/>
              <a:t> </a:t>
            </a:r>
          </a:p>
          <a:p>
            <a:pPr algn="just"/>
            <a:r>
              <a:rPr lang="ru-RU" sz="2000" dirty="0"/>
              <a:t>	Активизирует зону обоих полушарий,  образуется большое  количество нервных путей (комиссур), обеспечивает  причинно-обусловленный уровень мышления.</a:t>
            </a:r>
          </a:p>
          <a:p>
            <a:pPr algn="just"/>
            <a:r>
              <a:rPr lang="ru-RU" sz="2000" i="1" u="sng" dirty="0"/>
              <a:t>Исходное положение</a:t>
            </a:r>
            <a:r>
              <a:rPr lang="ru-RU" sz="2000" dirty="0"/>
              <a:t>: стоя. Поднять и согнуть левую ногу в колене, локтем правой руки дотронуться до колена левой ноги, затем тоже с правой ногой и левой рукой. Повторить упражнение 8–10 раз.</a:t>
            </a:r>
          </a:p>
          <a:p>
            <a:endParaRPr lang="ru-RU" sz="2000" b="1" dirty="0"/>
          </a:p>
        </p:txBody>
      </p:sp>
      <p:sp>
        <p:nvSpPr>
          <p:cNvPr id="3" name="Rectangle 2"/>
          <p:cNvSpPr>
            <a:spLocks noGrp="1" noChangeArrowheads="1"/>
          </p:cNvSpPr>
          <p:nvPr>
            <p:ph type="title"/>
          </p:nvPr>
        </p:nvSpPr>
        <p:spPr>
          <a:xfrm>
            <a:off x="228600" y="152400"/>
            <a:ext cx="8686800" cy="927100"/>
          </a:xfrm>
        </p:spPr>
        <p:txBody>
          <a:bodyPr/>
          <a:lstStyle/>
          <a:p>
            <a:pPr algn="ctr" eaLnBrk="1" hangingPunct="1"/>
            <a:r>
              <a:rPr lang="ru-RU" sz="4000" dirty="0" err="1"/>
              <a:t>Кинезиологические</a:t>
            </a:r>
            <a:r>
              <a:rPr lang="ru-RU" sz="4000" dirty="0"/>
              <a:t> упражнения</a:t>
            </a:r>
          </a:p>
        </p:txBody>
      </p:sp>
      <p:pic>
        <p:nvPicPr>
          <p:cNvPr id="3074" name="Picture 2" descr="E:\для проекта кинезиология\5fEYzVnKmH4.jpg"/>
          <p:cNvPicPr>
            <a:picLocks noChangeAspect="1" noChangeArrowheads="1"/>
          </p:cNvPicPr>
          <p:nvPr/>
        </p:nvPicPr>
        <p:blipFill>
          <a:blip r:embed="rId2" cstate="print"/>
          <a:srcRect/>
          <a:stretch>
            <a:fillRect/>
          </a:stretch>
        </p:blipFill>
        <p:spPr bwMode="auto">
          <a:xfrm>
            <a:off x="1600200" y="914400"/>
            <a:ext cx="5486400" cy="3086101"/>
          </a:xfrm>
          <a:prstGeom prst="rect">
            <a:avLst/>
          </a:prstGeom>
          <a:noFill/>
        </p:spPr>
      </p:pic>
    </p:spTree>
    <p:extLst>
      <p:ext uri="{BB962C8B-B14F-4D97-AF65-F5344CB8AC3E}">
        <p14:creationId xmlns:p14="http://schemas.microsoft.com/office/powerpoint/2010/main" val="367213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3810000"/>
            <a:ext cx="89916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sz="2000" b="1" dirty="0"/>
              <a:t>«Крюки».</a:t>
            </a:r>
            <a:r>
              <a:rPr lang="ru-RU" sz="2000" dirty="0"/>
              <a:t> </a:t>
            </a:r>
          </a:p>
          <a:p>
            <a:pPr algn="just"/>
            <a:r>
              <a:rPr lang="ru-RU" sz="2000" dirty="0"/>
              <a:t>Помогают вовлечься в любой процесс и полноценно воспринимать информацию. Активизируют работу интеллект – тело. Упражнение советуют использовать тем, кто находится в состоянии стресса, чтобы успокоиться и переключить внимание. Повторить 8–10 раз.</a:t>
            </a:r>
          </a:p>
          <a:p>
            <a:pPr algn="just"/>
            <a:r>
              <a:rPr lang="ru-RU" sz="2000" i="1" u="sng" dirty="0"/>
              <a:t>Исходное положение: </a:t>
            </a:r>
            <a:r>
              <a:rPr lang="ru-RU" sz="2000" dirty="0"/>
              <a:t>можно выполнять стоя, сидя, лежа. Скрестите лодыжки ног, как удобно. Затем вытяните руки вперед, скрестив ладони друг к другу, сцепив пальцы в замок, вывернуть руки внутрь на уровне груди так, чтобы локти были направлены вниз. </a:t>
            </a:r>
          </a:p>
        </p:txBody>
      </p:sp>
      <p:sp>
        <p:nvSpPr>
          <p:cNvPr id="3" name="Rectangle 2"/>
          <p:cNvSpPr>
            <a:spLocks noGrp="1" noChangeArrowheads="1"/>
          </p:cNvSpPr>
          <p:nvPr>
            <p:ph type="title"/>
          </p:nvPr>
        </p:nvSpPr>
        <p:spPr>
          <a:xfrm>
            <a:off x="228600" y="152400"/>
            <a:ext cx="8686800" cy="927100"/>
          </a:xfrm>
        </p:spPr>
        <p:txBody>
          <a:bodyPr/>
          <a:lstStyle/>
          <a:p>
            <a:pPr algn="ctr" eaLnBrk="1" hangingPunct="1"/>
            <a:r>
              <a:rPr lang="ru-RU" sz="4000" dirty="0" err="1"/>
              <a:t>Кинезиологические</a:t>
            </a:r>
            <a:r>
              <a:rPr lang="ru-RU" sz="4000" dirty="0"/>
              <a:t> упражнения</a:t>
            </a:r>
          </a:p>
        </p:txBody>
      </p:sp>
      <p:pic>
        <p:nvPicPr>
          <p:cNvPr id="2050" name="Picture 2" descr="E:\змейка_files\TQGsv7xxe-w.jpg"/>
          <p:cNvPicPr>
            <a:picLocks noChangeAspect="1" noChangeArrowheads="1"/>
          </p:cNvPicPr>
          <p:nvPr/>
        </p:nvPicPr>
        <p:blipFill>
          <a:blip r:embed="rId2" cstate="print"/>
          <a:srcRect/>
          <a:stretch>
            <a:fillRect/>
          </a:stretch>
        </p:blipFill>
        <p:spPr bwMode="auto">
          <a:xfrm>
            <a:off x="2286000" y="914400"/>
            <a:ext cx="3810000" cy="2857500"/>
          </a:xfrm>
          <a:prstGeom prst="rect">
            <a:avLst/>
          </a:prstGeom>
          <a:noFill/>
        </p:spPr>
      </p:pic>
    </p:spTree>
    <p:extLst>
      <p:ext uri="{BB962C8B-B14F-4D97-AF65-F5344CB8AC3E}">
        <p14:creationId xmlns:p14="http://schemas.microsoft.com/office/powerpoint/2010/main" val="53406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2743200"/>
            <a:ext cx="8839200" cy="3810000"/>
          </a:xfrm>
        </p:spPr>
        <p:txBody>
          <a:bodyPr/>
          <a:lstStyle/>
          <a:p>
            <a:pPr marL="0" indent="0">
              <a:buFontTx/>
              <a:buNone/>
              <a:defRPr/>
            </a:pPr>
            <a:endParaRPr lang="ru-RU" sz="2400" b="1" dirty="0"/>
          </a:p>
          <a:p>
            <a:pPr marL="0" indent="0">
              <a:buFontTx/>
              <a:buNone/>
              <a:defRPr/>
            </a:pPr>
            <a:r>
              <a:rPr lang="ru-RU" sz="2400" dirty="0"/>
              <a:t>	</a:t>
            </a:r>
          </a:p>
          <a:p>
            <a:pPr marL="0" indent="0" algn="just">
              <a:buFontTx/>
              <a:buNone/>
              <a:defRPr/>
            </a:pPr>
            <a:r>
              <a:rPr lang="ru-RU" sz="2400" dirty="0"/>
              <a:t>	</a:t>
            </a:r>
            <a:r>
              <a:rPr lang="ru-RU" sz="2000" dirty="0"/>
              <a:t>Это упражнение улучшает мыслительную деятельность, синхронизирует работу полушарий, способствует запоминанию, повышает устойчивость внимания, активизирует процессы письма и чтения.</a:t>
            </a:r>
          </a:p>
          <a:p>
            <a:pPr algn="just">
              <a:defRPr/>
            </a:pPr>
            <a:r>
              <a:rPr lang="ru-RU" sz="2000" b="1" i="1" dirty="0"/>
              <a:t>Исходное положение</a:t>
            </a:r>
            <a:r>
              <a:rPr lang="ru-RU" sz="2000" dirty="0"/>
              <a:t>: сидя, руки находятся на плоскости стола. Три положения руки последовательно сменяют друг друга. Сжатая в кулак ладонь, положение ладони ребром на плоскости стола. Выполняется сначала правой рукой, затем левой рукой, потом двумя руками вместе. Количество повторений 8-10 раз. </a:t>
            </a:r>
          </a:p>
        </p:txBody>
      </p:sp>
      <p:sp>
        <p:nvSpPr>
          <p:cNvPr id="5" name="Прямоугольник 4"/>
          <p:cNvSpPr/>
          <p:nvPr/>
        </p:nvSpPr>
        <p:spPr>
          <a:xfrm>
            <a:off x="152400" y="228600"/>
            <a:ext cx="4191000" cy="584775"/>
          </a:xfrm>
          <a:prstGeom prst="rect">
            <a:avLst/>
          </a:prstGeom>
        </p:spPr>
        <p:txBody>
          <a:bodyPr wrap="square">
            <a:spAutoFit/>
          </a:bodyPr>
          <a:lstStyle/>
          <a:p>
            <a:pPr algn="just">
              <a:defRPr/>
            </a:pPr>
            <a:r>
              <a:rPr lang="ru-RU" sz="3200" b="1" kern="0" dirty="0">
                <a:solidFill>
                  <a:srgbClr val="000000"/>
                </a:solidFill>
                <a:latin typeface="Arial"/>
              </a:rPr>
              <a:t>«</a:t>
            </a:r>
            <a:r>
              <a:rPr lang="ru-RU" sz="2400" b="1" kern="0" dirty="0">
                <a:solidFill>
                  <a:srgbClr val="000000"/>
                </a:solidFill>
                <a:latin typeface="Arial"/>
              </a:rPr>
              <a:t>Кулак -ребро - ладонь». </a:t>
            </a:r>
            <a:endParaRPr lang="ru-RU" dirty="0"/>
          </a:p>
        </p:txBody>
      </p:sp>
      <p:sp>
        <p:nvSpPr>
          <p:cNvPr id="2" name="AutoShape 2" descr="https://cloclo28.datacloudmail.ru/view/%D0%9C%D0%B0%D0%BC%D0%B5/MVI_1843%5B1%5D%20%281%29.png?etag=391B8A0CE4B6C82299B8D93887E20555C6F516B6&amp;x-email=obrosova.nata%40mail.r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cloclo28.datacloudmail.ru/view/%D0%9C%D0%B0%D0%BC%D0%B5/MVI_1843%5B1%5D%20%281%29.png?etag=391B8A0CE4B6C82299B8D93887E20555C6F516B6&amp;x-email=obrosova.nata%40mail.r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https://cloclo28.datacloudmail.ru/view/%D0%9C%D0%B0%D0%BC%D0%B5/MVI_1843%5B1%5D%20%281%29.png?etag=391B8A0CE4B6C82299B8D93887E20555C6F516B6&amp;x-email=obrosova.nata%40mail.r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a:extLst>
              <a:ext uri="{FF2B5EF4-FFF2-40B4-BE49-F238E27FC236}">
                <a16:creationId xmlns:a16="http://schemas.microsoft.com/office/drawing/2014/main" id="{D94AE87B-2131-4253-8750-9295F391C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237" y="739520"/>
            <a:ext cx="2193925" cy="2925233"/>
          </a:xfrm>
          <a:prstGeom prst="rect">
            <a:avLst/>
          </a:prstGeom>
        </p:spPr>
      </p:pic>
      <p:pic>
        <p:nvPicPr>
          <p:cNvPr id="10" name="Рисунок 9">
            <a:extLst>
              <a:ext uri="{FF2B5EF4-FFF2-40B4-BE49-F238E27FC236}">
                <a16:creationId xmlns:a16="http://schemas.microsoft.com/office/drawing/2014/main" id="{DAD86CFD-11E8-482D-8E7B-DA6B6BCB6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38" y="775558"/>
            <a:ext cx="2193924" cy="2925232"/>
          </a:xfrm>
          <a:prstGeom prst="rect">
            <a:avLst/>
          </a:prstGeom>
        </p:spPr>
      </p:pic>
      <p:pic>
        <p:nvPicPr>
          <p:cNvPr id="12" name="Рисунок 11">
            <a:extLst>
              <a:ext uri="{FF2B5EF4-FFF2-40B4-BE49-F238E27FC236}">
                <a16:creationId xmlns:a16="http://schemas.microsoft.com/office/drawing/2014/main" id="{4F80A025-C705-45EB-A223-75C9FC7DC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8431" y="739519"/>
            <a:ext cx="2193925" cy="292523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7"/>
          <p:cNvSpPr>
            <a:spLocks noChangeArrowheads="1"/>
          </p:cNvSpPr>
          <p:nvPr/>
        </p:nvSpPr>
        <p:spPr bwMode="auto">
          <a:xfrm>
            <a:off x="457200" y="274638"/>
            <a:ext cx="8229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0" hangingPunct="0"/>
            <a:r>
              <a:rPr lang="ru-RU" sz="4000" b="1" dirty="0"/>
              <a:t>   </a:t>
            </a:r>
            <a:r>
              <a:rPr lang="ru-RU" sz="3200" b="1" dirty="0"/>
              <a:t>«Лезгинка».</a:t>
            </a:r>
            <a:endParaRPr lang="ru-RU" sz="3200" b="1" dirty="0">
              <a:solidFill>
                <a:schemeClr val="tx2"/>
              </a:solidFill>
            </a:endParaRPr>
          </a:p>
        </p:txBody>
      </p:sp>
      <p:sp>
        <p:nvSpPr>
          <p:cNvPr id="11268" name="Rectangle 18"/>
          <p:cNvSpPr>
            <a:spLocks noChangeArrowheads="1"/>
          </p:cNvSpPr>
          <p:nvPr/>
        </p:nvSpPr>
        <p:spPr bwMode="auto">
          <a:xfrm>
            <a:off x="228600" y="4583206"/>
            <a:ext cx="86868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lnSpc>
                <a:spcPct val="90000"/>
              </a:lnSpc>
              <a:spcBef>
                <a:spcPct val="20000"/>
              </a:spcBef>
            </a:pPr>
            <a:endParaRPr lang="ru-RU" sz="3200" dirty="0"/>
          </a:p>
          <a:p>
            <a:pPr algn="just" eaLnBrk="0" hangingPunct="0">
              <a:lnSpc>
                <a:spcPct val="90000"/>
              </a:lnSpc>
              <a:spcBef>
                <a:spcPct val="20000"/>
              </a:spcBef>
            </a:pPr>
            <a:r>
              <a:rPr lang="ru-RU" sz="2000" dirty="0"/>
              <a:t>Левую руку сложите в кулак, большой палец отставьте в сторону, кулак разверните пальцами к себе. Правой рукой прямой ладонью в горизонтальном положении прикоснитесь к мизинцу левой. После этого одновременно смените положение правой и левой рук. Повторите 6-8 раз. Добивайтесь высокой скорости смены положений.</a:t>
            </a:r>
          </a:p>
        </p:txBody>
      </p:sp>
      <p:pic>
        <p:nvPicPr>
          <p:cNvPr id="1126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invGray">
          <a:xfrm>
            <a:off x="6019800" y="746919"/>
            <a:ext cx="2528689" cy="141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Documents and Settings\Administrator\Рабочий стол\14.jpg"/>
          <p:cNvPicPr>
            <a:picLocks noChangeAspect="1" noChangeArrowheads="1"/>
          </p:cNvPicPr>
          <p:nvPr/>
        </p:nvPicPr>
        <p:blipFill>
          <a:blip r:embed="rId3" cstate="print"/>
          <a:srcRect/>
          <a:stretch>
            <a:fillRect/>
          </a:stretch>
        </p:blipFill>
        <p:spPr bwMode="auto">
          <a:xfrm>
            <a:off x="5867400" y="2743200"/>
            <a:ext cx="2641600" cy="1981200"/>
          </a:xfrm>
          <a:prstGeom prst="rect">
            <a:avLst/>
          </a:prstGeom>
          <a:noFill/>
        </p:spPr>
      </p:pic>
      <p:pic>
        <p:nvPicPr>
          <p:cNvPr id="4098" name="Picture 2" descr="E:\для проекта кинезиология\8l9vGvUZf0A.jpg"/>
          <p:cNvPicPr>
            <a:picLocks noChangeAspect="1" noChangeArrowheads="1"/>
          </p:cNvPicPr>
          <p:nvPr/>
        </p:nvPicPr>
        <p:blipFill>
          <a:blip r:embed="rId4" cstate="print"/>
          <a:srcRect/>
          <a:stretch>
            <a:fillRect/>
          </a:stretch>
        </p:blipFill>
        <p:spPr bwMode="auto">
          <a:xfrm>
            <a:off x="457200" y="1066800"/>
            <a:ext cx="5181600" cy="3886200"/>
          </a:xfrm>
          <a:prstGeom prst="rect">
            <a:avLst/>
          </a:prstGeom>
          <a:noFill/>
        </p:spPr>
      </p:pic>
    </p:spTree>
  </p:cSld>
  <p:clrMapOvr>
    <a:masterClrMapping/>
  </p:clrMapOvr>
  <p:transition/>
</p:sld>
</file>

<file path=ppt/theme/theme1.xml><?xml version="1.0" encoding="utf-8"?>
<a:theme xmlns:a="http://schemas.openxmlformats.org/drawingml/2006/main" name="Тема1">
  <a:themeElements>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DF58D"/>
        </a:lt1>
        <a:dk2>
          <a:srgbClr val="CC3300"/>
        </a:dk2>
        <a:lt2>
          <a:srgbClr val="808080"/>
        </a:lt2>
        <a:accent1>
          <a:srgbClr val="FF6161"/>
        </a:accent1>
        <a:accent2>
          <a:srgbClr val="FFC319"/>
        </a:accent2>
        <a:accent3>
          <a:srgbClr val="FEF9C5"/>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E1F4D8"/>
        </a:lt1>
        <a:dk2>
          <a:srgbClr val="003366"/>
        </a:dk2>
        <a:lt2>
          <a:srgbClr val="808080"/>
        </a:lt2>
        <a:accent1>
          <a:srgbClr val="FFC319"/>
        </a:accent1>
        <a:accent2>
          <a:srgbClr val="A8D02A"/>
        </a:accent2>
        <a:accent3>
          <a:srgbClr val="EEF8E9"/>
        </a:accent3>
        <a:accent4>
          <a:srgbClr val="000000"/>
        </a:accent4>
        <a:accent5>
          <a:srgbClr val="FFDEAB"/>
        </a:accent5>
        <a:accent6>
          <a:srgbClr val="98BC25"/>
        </a:accent6>
        <a:hlink>
          <a:srgbClr val="5CB1FE"/>
        </a:hlink>
        <a:folHlink>
          <a:srgbClr val="FF616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EE9DE"/>
        </a:lt1>
        <a:dk2>
          <a:srgbClr val="000066"/>
        </a:dk2>
        <a:lt2>
          <a:srgbClr val="808080"/>
        </a:lt2>
        <a:accent1>
          <a:srgbClr val="5CB1FE"/>
        </a:accent1>
        <a:accent2>
          <a:srgbClr val="FF7575"/>
        </a:accent2>
        <a:accent3>
          <a:srgbClr val="FEF2EC"/>
        </a:accent3>
        <a:accent4>
          <a:srgbClr val="000000"/>
        </a:accent4>
        <a:accent5>
          <a:srgbClr val="B5D5FE"/>
        </a:accent5>
        <a:accent6>
          <a:srgbClr val="E76969"/>
        </a:accent6>
        <a:hlink>
          <a:srgbClr val="FFC319"/>
        </a:hlink>
        <a:folHlink>
          <a:srgbClr val="A8D0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3008</TotalTime>
  <Words>712</Words>
  <Application>Microsoft Office PowerPoint</Application>
  <PresentationFormat>Экран (4:3)</PresentationFormat>
  <Paragraphs>65</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Arial Black</vt:lpstr>
      <vt:lpstr>Times New Roman</vt:lpstr>
      <vt:lpstr>Тема1</vt:lpstr>
      <vt:lpstr>МАДОУ №29 «Василёк»</vt:lpstr>
      <vt:lpstr>    КИНЕЗИОЛОГИЯ –  наука о развитии головного мозга через движение, о развитии умственных способностей и физического здоровья через определённые двигательные упражнения. </vt:lpstr>
      <vt:lpstr>Возможности кинезиологии</vt:lpstr>
      <vt:lpstr>Презентация PowerPoint</vt:lpstr>
      <vt:lpstr>Презентация PowerPoint</vt:lpstr>
      <vt:lpstr>Кинезиологические упражнения</vt:lpstr>
      <vt:lpstr>Кинезиологические упражнения</vt:lpstr>
      <vt:lpstr>Презентация PowerPoint</vt:lpstr>
      <vt:lpstr>Презентация PowerPoint</vt:lpstr>
      <vt:lpstr>«Слон»</vt:lpstr>
      <vt:lpstr>«Паровозик»</vt:lpstr>
      <vt:lpstr> Ухо – нос – хлопок . </vt:lpstr>
      <vt:lpstr> «Дом-ёжик-замок-зайка-» </vt:lpstr>
      <vt:lpstr> «Колечко-цепочка» </vt:lpstr>
      <vt:lpstr>Презентация PowerPoint</vt:lpstr>
      <vt:lpstr>Презентация PowerPoint</vt:lpstr>
    </vt:vector>
  </TitlesOfParts>
  <Company>Guild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Pеdsovet</dc:title>
  <dc:subject>Кинезиологические упражнения как средство развития межполушарного взаимодействия</dc:subject>
  <dc:creator>Татарова Н. В.</dc:creator>
  <cp:keywords>кинезиология, межполушарное взаимодействие</cp:keywords>
  <dc:description>стимулирование познавательной деятельности с помощью кинезиологических упражнений</dc:description>
  <cp:lastModifiedBy>User</cp:lastModifiedBy>
  <cp:revision>221</cp:revision>
  <dcterms:created xsi:type="dcterms:W3CDTF">2008-03-10T09:13:42Z</dcterms:created>
  <dcterms:modified xsi:type="dcterms:W3CDTF">2019-03-11T06:40:44Z</dcterms:modified>
</cp:coreProperties>
</file>