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3" r:id="rId1"/>
  </p:sldMasterIdLst>
  <p:notesMasterIdLst>
    <p:notesMasterId r:id="rId28"/>
  </p:notesMasterIdLst>
  <p:sldIdLst>
    <p:sldId id="257" r:id="rId2"/>
    <p:sldId id="313" r:id="rId3"/>
    <p:sldId id="348" r:id="rId4"/>
    <p:sldId id="349" r:id="rId5"/>
    <p:sldId id="350" r:id="rId6"/>
    <p:sldId id="352" r:id="rId7"/>
    <p:sldId id="371" r:id="rId8"/>
    <p:sldId id="353" r:id="rId9"/>
    <p:sldId id="382" r:id="rId10"/>
    <p:sldId id="354" r:id="rId11"/>
    <p:sldId id="376" r:id="rId12"/>
    <p:sldId id="358" r:id="rId13"/>
    <p:sldId id="359" r:id="rId14"/>
    <p:sldId id="365" r:id="rId15"/>
    <p:sldId id="387" r:id="rId16"/>
    <p:sldId id="362" r:id="rId17"/>
    <p:sldId id="374" r:id="rId18"/>
    <p:sldId id="369" r:id="rId19"/>
    <p:sldId id="370" r:id="rId20"/>
    <p:sldId id="388" r:id="rId21"/>
    <p:sldId id="366" r:id="rId22"/>
    <p:sldId id="367" r:id="rId23"/>
    <p:sldId id="368" r:id="rId24"/>
    <p:sldId id="385" r:id="rId25"/>
    <p:sldId id="344" r:id="rId26"/>
    <p:sldId id="312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1C2A"/>
    <a:srgbClr val="5C2062"/>
    <a:srgbClr val="CF69C3"/>
    <a:srgbClr val="D46479"/>
    <a:srgbClr val="64D494"/>
    <a:srgbClr val="FFFF00"/>
    <a:srgbClr val="DC7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660"/>
  </p:normalViewPr>
  <p:slideViewPr>
    <p:cSldViewPr>
      <p:cViewPr varScale="1">
        <p:scale>
          <a:sx n="108" d="100"/>
          <a:sy n="108" d="100"/>
        </p:scale>
        <p:origin x="16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6FD83E1-87FB-59E5-756B-374BE1323C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7ADC26-C627-5A15-E860-46BD4A9A2D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C0D1DE6-8877-48A4-BC4A-0390CDA4B8D1}" type="datetimeFigureOut">
              <a:rPr lang="ru-RU"/>
              <a:pPr>
                <a:defRPr/>
              </a:pPr>
              <a:t>25.03.2025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03F953F4-A39E-F1EF-8346-F4728DAB6A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92F3C8DD-9EC7-BD97-D7D7-3C8DB7CF3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F9ACA3-0779-19EF-BB0A-374757E524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EA98CA-D0F3-49BB-6456-85531B64A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DA259A-7970-4D1B-B013-2875F38D5FB0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" name="Дата 29">
            <a:extLst>
              <a:ext uri="{FF2B5EF4-FFF2-40B4-BE49-F238E27FC236}">
                <a16:creationId xmlns:a16="http://schemas.microsoft.com/office/drawing/2014/main" id="{23F8A61E-834E-A693-520D-67B6CFF4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18">
            <a:extLst>
              <a:ext uri="{FF2B5EF4-FFF2-40B4-BE49-F238E27FC236}">
                <a16:creationId xmlns:a16="http://schemas.microsoft.com/office/drawing/2014/main" id="{5CCFA3A9-50E0-EC47-5DF2-16FB7904B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6">
            <a:extLst>
              <a:ext uri="{FF2B5EF4-FFF2-40B4-BE49-F238E27FC236}">
                <a16:creationId xmlns:a16="http://schemas.microsoft.com/office/drawing/2014/main" id="{4F450926-B0A6-1AE3-1FFD-BD46DBF6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D334ED7-FBA4-4D95-B8D1-64D9493F2D1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09140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FEFA6CE1-D46E-D014-ADAB-7C7A5177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F5CDDBCE-7026-47F2-6D00-431A7868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75A422FD-1742-635B-FB73-43FBD670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F3037-DCA2-4DE6-AE7A-34CAD247765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34278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459CBF12-6ED6-B502-0064-96B6F4F98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2D909F1B-05D8-86AA-7983-B7B0C1F3D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A6F039F9-6620-684C-FB8F-41602EF5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8BDE8-34CE-4FBA-BD9F-AC84F9167B8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23147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3EBCAD8D-37A9-1575-F7ED-4BF13ADD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289ADF65-E940-5849-E4B7-1428E017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4EEAC641-F49A-A2A2-9CBC-B71DF45C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F76FD-4C2A-4218-976D-9BEC4C9BFDA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4771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4EFA2C-4328-E813-5C50-7A7C1297F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CF3321-DCD1-035C-712B-E000234C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CAE551-A013-BFE2-3EB0-03CEDD8F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DB1B0B96-038E-4956-88DE-807B1672CC6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13908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>
            <a:extLst>
              <a:ext uri="{FF2B5EF4-FFF2-40B4-BE49-F238E27FC236}">
                <a16:creationId xmlns:a16="http://schemas.microsoft.com/office/drawing/2014/main" id="{0BAA65A1-372A-8FC2-AB68-642684A35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>
            <a:extLst>
              <a:ext uri="{FF2B5EF4-FFF2-40B4-BE49-F238E27FC236}">
                <a16:creationId xmlns:a16="http://schemas.microsoft.com/office/drawing/2014/main" id="{1D6B572D-B93E-9F1E-2576-636900F2A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>
            <a:extLst>
              <a:ext uri="{FF2B5EF4-FFF2-40B4-BE49-F238E27FC236}">
                <a16:creationId xmlns:a16="http://schemas.microsoft.com/office/drawing/2014/main" id="{926DFCDB-80A2-6DB3-A39C-D11D87F2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C3391-EE02-4CA5-A45D-D3427F87194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2967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9">
            <a:extLst>
              <a:ext uri="{FF2B5EF4-FFF2-40B4-BE49-F238E27FC236}">
                <a16:creationId xmlns:a16="http://schemas.microsoft.com/office/drawing/2014/main" id="{07F90DD4-4E03-5F20-1016-34D50179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>
            <a:extLst>
              <a:ext uri="{FF2B5EF4-FFF2-40B4-BE49-F238E27FC236}">
                <a16:creationId xmlns:a16="http://schemas.microsoft.com/office/drawing/2014/main" id="{3499EF14-68C3-D9A8-F6A6-70088528C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>
            <a:extLst>
              <a:ext uri="{FF2B5EF4-FFF2-40B4-BE49-F238E27FC236}">
                <a16:creationId xmlns:a16="http://schemas.microsoft.com/office/drawing/2014/main" id="{45EA67C5-8ED7-2C92-3873-7AB9E2D3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07AA5-819F-4A84-ACB4-EA70D513391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4949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9">
            <a:extLst>
              <a:ext uri="{FF2B5EF4-FFF2-40B4-BE49-F238E27FC236}">
                <a16:creationId xmlns:a16="http://schemas.microsoft.com/office/drawing/2014/main" id="{46DB9846-B6D3-97A3-CA29-36B3F6E8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>
            <a:extLst>
              <a:ext uri="{FF2B5EF4-FFF2-40B4-BE49-F238E27FC236}">
                <a16:creationId xmlns:a16="http://schemas.microsoft.com/office/drawing/2014/main" id="{95919106-C3DB-866F-1729-D5B1A9F5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>
            <a:extLst>
              <a:ext uri="{FF2B5EF4-FFF2-40B4-BE49-F238E27FC236}">
                <a16:creationId xmlns:a16="http://schemas.microsoft.com/office/drawing/2014/main" id="{665D2D88-0017-580C-6DFC-72BA271D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76D41-8601-4067-8103-7199145BC3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8997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>
            <a:extLst>
              <a:ext uri="{FF2B5EF4-FFF2-40B4-BE49-F238E27FC236}">
                <a16:creationId xmlns:a16="http://schemas.microsoft.com/office/drawing/2014/main" id="{28D60658-791B-AF38-2A35-9FB22008A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>
            <a:extLst>
              <a:ext uri="{FF2B5EF4-FFF2-40B4-BE49-F238E27FC236}">
                <a16:creationId xmlns:a16="http://schemas.microsoft.com/office/drawing/2014/main" id="{B058E490-E45F-B74C-6114-6E79C07F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>
            <a:extLst>
              <a:ext uri="{FF2B5EF4-FFF2-40B4-BE49-F238E27FC236}">
                <a16:creationId xmlns:a16="http://schemas.microsoft.com/office/drawing/2014/main" id="{46835AEF-225B-A3DB-EE20-BA2C9C08E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DEE86-3A83-4B51-95A2-7BF4DAEB2D2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88360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>
            <a:extLst>
              <a:ext uri="{FF2B5EF4-FFF2-40B4-BE49-F238E27FC236}">
                <a16:creationId xmlns:a16="http://schemas.microsoft.com/office/drawing/2014/main" id="{CB54E9AB-00D2-0F45-6E35-D7772476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>
            <a:extLst>
              <a:ext uri="{FF2B5EF4-FFF2-40B4-BE49-F238E27FC236}">
                <a16:creationId xmlns:a16="http://schemas.microsoft.com/office/drawing/2014/main" id="{E20BDED3-D785-F8D5-2F81-8CB5F294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>
            <a:extLst>
              <a:ext uri="{FF2B5EF4-FFF2-40B4-BE49-F238E27FC236}">
                <a16:creationId xmlns:a16="http://schemas.microsoft.com/office/drawing/2014/main" id="{5B81ECB6-08F1-DF16-33F5-CF7F8063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C7EF9-A889-4BDA-8A16-09058AC9E76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8346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>
            <a:extLst>
              <a:ext uri="{FF2B5EF4-FFF2-40B4-BE49-F238E27FC236}">
                <a16:creationId xmlns:a16="http://schemas.microsoft.com/office/drawing/2014/main" id="{6813E7A8-1638-B83E-2620-EE1D4C4B073B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14">
            <a:extLst>
              <a:ext uri="{FF2B5EF4-FFF2-40B4-BE49-F238E27FC236}">
                <a16:creationId xmlns:a16="http://schemas.microsoft.com/office/drawing/2014/main" id="{A3460702-54BD-EE23-B2F1-8290DE9CFD2E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15">
            <a:extLst>
              <a:ext uri="{FF2B5EF4-FFF2-40B4-BE49-F238E27FC236}">
                <a16:creationId xmlns:a16="http://schemas.microsoft.com/office/drawing/2014/main" id="{5ABB7F1A-DF4D-F956-F2FE-31D0B0BE82B4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6">
            <a:extLst>
              <a:ext uri="{FF2B5EF4-FFF2-40B4-BE49-F238E27FC236}">
                <a16:creationId xmlns:a16="http://schemas.microsoft.com/office/drawing/2014/main" id="{1121E783-6FF7-B66C-52F9-452A8D70055F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4">
            <a:extLst>
              <a:ext uri="{FF2B5EF4-FFF2-40B4-BE49-F238E27FC236}">
                <a16:creationId xmlns:a16="http://schemas.microsoft.com/office/drawing/2014/main" id="{37061C82-2C37-A7B1-84F2-1BED8A23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>
            <a:extLst>
              <a:ext uri="{FF2B5EF4-FFF2-40B4-BE49-F238E27FC236}">
                <a16:creationId xmlns:a16="http://schemas.microsoft.com/office/drawing/2014/main" id="{23A8E93C-88A3-3451-9537-F82B4421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>
            <a:extLst>
              <a:ext uri="{FF2B5EF4-FFF2-40B4-BE49-F238E27FC236}">
                <a16:creationId xmlns:a16="http://schemas.microsoft.com/office/drawing/2014/main" id="{16D99BA3-8113-3A32-5408-A0324812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271CC025-339F-450D-B462-9C11C2D715D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3704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808C546B-E782-FB93-FE7D-72C1AE2B5D37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F7461B1B-1074-7453-D97C-DF0ADE39E57A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>
            <a:extLst>
              <a:ext uri="{FF2B5EF4-FFF2-40B4-BE49-F238E27FC236}">
                <a16:creationId xmlns:a16="http://schemas.microsoft.com/office/drawing/2014/main" id="{A95F052E-00B3-F8AC-382B-0798B7243E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  <a:endParaRPr lang="en-US" altLang="en-US"/>
          </a:p>
        </p:txBody>
      </p:sp>
      <p:sp>
        <p:nvSpPr>
          <p:cNvPr id="1029" name="Текст 29">
            <a:extLst>
              <a:ext uri="{FF2B5EF4-FFF2-40B4-BE49-F238E27FC236}">
                <a16:creationId xmlns:a16="http://schemas.microsoft.com/office/drawing/2014/main" id="{D9D9EF40-4CB7-E400-122D-ABCA15A3A3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  <a:endParaRPr lang="en-US" altLang="en-US"/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41BE4ACE-98C8-91D5-674B-1C808ECA8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>
            <a:extLst>
              <a:ext uri="{FF2B5EF4-FFF2-40B4-BE49-F238E27FC236}">
                <a16:creationId xmlns:a16="http://schemas.microsoft.com/office/drawing/2014/main" id="{0BEDDF37-A815-16FE-EB5D-91D57FA46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422D8AEB-357B-2E84-CF2F-D0FD87ADB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1641E703-D4EB-4110-8721-42449467CD20}" type="slidenum">
              <a:rPr lang="ru-RU" altLang="en-US"/>
              <a:pPr/>
              <a:t>‹#›</a:t>
            </a:fld>
            <a:endParaRPr lang="ru-RU" altLang="en-US"/>
          </a:p>
        </p:txBody>
      </p:sp>
      <p:grpSp>
        <p:nvGrpSpPr>
          <p:cNvPr id="1033" name="Группа 1">
            <a:extLst>
              <a:ext uri="{FF2B5EF4-FFF2-40B4-BE49-F238E27FC236}">
                <a16:creationId xmlns:a16="http://schemas.microsoft.com/office/drawing/2014/main" id="{EC1BD47B-CC70-F9C3-579C-14CEE4E31D9C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F7D7B29D-7EE2-F374-C0B5-182DAE189F3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AE3567E5-B22E-240E-B91C-63522A3C4CBE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26" r:id="rId2"/>
    <p:sldLayoutId id="2147484435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6" r:id="rId9"/>
    <p:sldLayoutId id="2147484432" r:id="rId10"/>
    <p:sldLayoutId id="21474844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shel-mkdoy19.moy.su/foto/pravila_v_ds/a_ao-1.jp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hel-mkdoy19.moy.su/foto/pravila_v_ds/a_ao-3.jpg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shel-mkdoy19.moy.su/foto/pravila_v_ds/a_ao-2.jpg" TargetMode="External"/><Relationship Id="rId9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7C9C6-CF9C-AB82-C963-7E11ABA9F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846640" cy="990600"/>
          </a:xfrm>
          <a:solidFill>
            <a:srgbClr val="92D050">
              <a:alpha val="90000"/>
            </a:srgbClr>
          </a:solidFill>
          <a:ln>
            <a:miter lim="800000"/>
            <a:headEnd/>
            <a:tailEnd/>
          </a:ln>
          <a:effectLst>
            <a:softEdge rad="127000"/>
          </a:effectLst>
        </p:spPr>
        <p:txBody>
          <a:bodyPr>
            <a:noAutofit/>
          </a:bodyPr>
          <a:lstStyle/>
          <a:p>
            <a:pPr>
              <a:defRPr/>
            </a:pPr>
            <a:r>
              <a:rPr lang="ru-RU" sz="1800" dirty="0"/>
              <a:t> </a:t>
            </a:r>
            <a:br>
              <a:rPr lang="ru-RU" sz="1800" dirty="0"/>
            </a:br>
            <a:r>
              <a:rPr lang="ru-RU" sz="1800" dirty="0"/>
              <a:t> </a:t>
            </a:r>
            <a:br>
              <a:rPr lang="ru-RU" sz="1800" dirty="0"/>
            </a:br>
            <a:r>
              <a:rPr lang="ru-RU" sz="1800" dirty="0"/>
              <a:t> </a:t>
            </a:r>
            <a:br>
              <a:rPr lang="ru-RU" sz="1800" dirty="0"/>
            </a:br>
            <a:endParaRPr lang="ru-RU" sz="1800" dirty="0">
              <a:latin typeface="Comic Sans MS" pitchFamily="66" charset="0"/>
            </a:endParaRPr>
          </a:p>
        </p:txBody>
      </p:sp>
      <p:pic>
        <p:nvPicPr>
          <p:cNvPr id="5123" name="Рисунок 4" descr="kartinka_deti_igrayut1_w592_h354.png">
            <a:extLst>
              <a:ext uri="{FF2B5EF4-FFF2-40B4-BE49-F238E27FC236}">
                <a16:creationId xmlns:a16="http://schemas.microsoft.com/office/drawing/2014/main" id="{092D1324-B034-FF5E-04AA-911BC4F3D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524000"/>
            <a:ext cx="79883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5">
            <a:extLst>
              <a:ext uri="{FF2B5EF4-FFF2-40B4-BE49-F238E27FC236}">
                <a16:creationId xmlns:a16="http://schemas.microsoft.com/office/drawing/2014/main" id="{00BBF991-83E8-C564-194D-252B30DB3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en-US"/>
          </a:p>
        </p:txBody>
      </p:sp>
      <p:sp>
        <p:nvSpPr>
          <p:cNvPr id="5125" name="WordArt 4">
            <a:extLst>
              <a:ext uri="{FF2B5EF4-FFF2-40B4-BE49-F238E27FC236}">
                <a16:creationId xmlns:a16="http://schemas.microsoft.com/office/drawing/2014/main" id="{76CA546B-3332-02FE-0089-B991C1B3F1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152400"/>
            <a:ext cx="8001000" cy="166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Давайте жить дружно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EB22B819-B279-3898-7FD6-5E40454A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algn="ctr"/>
            <a:r>
              <a:rPr lang="ru-RU" altLang="en-US"/>
              <a:t> </a:t>
            </a:r>
            <a:r>
              <a:rPr lang="ru-RU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«Давайте жить дружно»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ADCDC7F-AEF2-4F00-9613-71ECF9EB4B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763" y="2475310"/>
            <a:ext cx="4435475" cy="3326606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EA684329-9C3F-4FE6-A615-D76F865F4A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9763" y="2475310"/>
            <a:ext cx="4435475" cy="332660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160142FA-6676-7F5E-3F25-E8F185E2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algn="ctr"/>
            <a:r>
              <a:rPr lang="ru-RU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«Дружба это сила»</a:t>
            </a:r>
            <a:br>
              <a:rPr lang="ru-RU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en-US" sz="2800" dirty="0">
              <a:solidFill>
                <a:srgbClr val="D46479"/>
              </a:solidFill>
            </a:endParaRPr>
          </a:p>
        </p:txBody>
      </p:sp>
      <p:sp>
        <p:nvSpPr>
          <p:cNvPr id="16387" name="Текст 2">
            <a:extLst>
              <a:ext uri="{FF2B5EF4-FFF2-40B4-BE49-F238E27FC236}">
                <a16:creationId xmlns:a16="http://schemas.microsoft.com/office/drawing/2014/main" id="{E1140291-5CF0-808C-0832-3F5991EBD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4040188" cy="381000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ru-RU" dirty="0"/>
              <a:t>                                      </a:t>
            </a:r>
            <a:endParaRPr lang="ru-RU" dirty="0">
              <a:solidFill>
                <a:srgbClr val="661C2A"/>
              </a:solidFill>
            </a:endParaRPr>
          </a:p>
        </p:txBody>
      </p:sp>
      <p:sp>
        <p:nvSpPr>
          <p:cNvPr id="16388" name="Текст 3">
            <a:extLst>
              <a:ext uri="{FF2B5EF4-FFF2-40B4-BE49-F238E27FC236}">
                <a16:creationId xmlns:a16="http://schemas.microsoft.com/office/drawing/2014/main" id="{5B333903-8755-B378-D15E-1A8B7747154F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267200" y="1143000"/>
            <a:ext cx="4419600" cy="457200"/>
          </a:xfrm>
        </p:spPr>
        <p:txBody>
          <a:bodyPr/>
          <a:lstStyle/>
          <a:p>
            <a:endParaRPr lang="ru-RU" altLang="en-US" dirty="0">
              <a:solidFill>
                <a:srgbClr val="7030A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0A846D-5433-4B41-BE05-75598ECEA3D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790" y="1653665"/>
            <a:ext cx="3846512" cy="2884884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1198579C-1879-46C7-9310-AA31C10AA8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88" y="1202703"/>
            <a:ext cx="4041775" cy="3786809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F9DBD38F-9AD9-BBAE-1429-461DF5978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pPr algn="ctr"/>
            <a:r>
              <a:rPr lang="ru-RU" altLang="en-US">
                <a:solidFill>
                  <a:srgbClr val="CF69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трудимся</a:t>
            </a:r>
          </a:p>
        </p:txBody>
      </p:sp>
      <p:sp>
        <p:nvSpPr>
          <p:cNvPr id="20483" name="Текст 2">
            <a:extLst>
              <a:ext uri="{FF2B5EF4-FFF2-40B4-BE49-F238E27FC236}">
                <a16:creationId xmlns:a16="http://schemas.microsoft.com/office/drawing/2014/main" id="{3C455659-A709-BDB3-C853-7A3DAE44B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457200"/>
          </a:xfrm>
        </p:spPr>
        <p:txBody>
          <a:bodyPr/>
          <a:lstStyle/>
          <a:p>
            <a:pPr algn="ctr"/>
            <a:r>
              <a:rPr lang="ru-RU" altLang="en-US"/>
              <a:t>Сажаем лук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26A0854-0A8E-4250-975D-BED284288F27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953000" y="2743201"/>
            <a:ext cx="4041775" cy="17477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EDE96B7-3A6E-47A3-B14A-247F8BDD4B2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334000" y="1981200"/>
            <a:ext cx="4041775" cy="713254"/>
          </a:xfrm>
          <a:prstGeom prst="rect">
            <a:avLst/>
          </a:prstGeom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0B03F359-CA32-0DA0-DEE9-FC7BE97A1CC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7" y="2514600"/>
            <a:ext cx="3846513" cy="384651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E05398-65FF-B1BC-3877-0F617C91D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37" y="2514600"/>
            <a:ext cx="3846512" cy="38465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2D2E6AFD-3DB6-1E0D-2435-2D9FEB14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183957" cy="1295400"/>
          </a:xfrm>
        </p:spPr>
        <p:txBody>
          <a:bodyPr/>
          <a:lstStyle/>
          <a:p>
            <a:pPr algn="ctr"/>
            <a:r>
              <a:rPr lang="ru-RU" altLang="en-US" dirty="0">
                <a:solidFill>
                  <a:srgbClr val="CF69C3"/>
                </a:solidFill>
              </a:rPr>
              <a:t>В группе</a:t>
            </a:r>
          </a:p>
        </p:txBody>
      </p:sp>
      <p:sp>
        <p:nvSpPr>
          <p:cNvPr id="22531" name="Текст 2">
            <a:extLst>
              <a:ext uri="{FF2B5EF4-FFF2-40B4-BE49-F238E27FC236}">
                <a16:creationId xmlns:a16="http://schemas.microsoft.com/office/drawing/2014/main" id="{19554E51-5EDB-5654-54B4-8F3144A5E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105400"/>
            <a:ext cx="4040188" cy="762000"/>
          </a:xfrm>
        </p:spPr>
        <p:txBody>
          <a:bodyPr/>
          <a:lstStyle/>
          <a:p>
            <a:pPr algn="ctr"/>
            <a:r>
              <a:rPr lang="ru-RU" altLang="en-US"/>
              <a:t>Вместе играем</a:t>
            </a:r>
          </a:p>
        </p:txBody>
      </p:sp>
      <p:sp>
        <p:nvSpPr>
          <p:cNvPr id="22532" name="Текст 3">
            <a:extLst>
              <a:ext uri="{FF2B5EF4-FFF2-40B4-BE49-F238E27FC236}">
                <a16:creationId xmlns:a16="http://schemas.microsoft.com/office/drawing/2014/main" id="{2F78BCA0-344A-1385-3A20-FA5C9013337A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5" y="1143000"/>
            <a:ext cx="4041775" cy="762000"/>
          </a:xfrm>
        </p:spPr>
        <p:txBody>
          <a:bodyPr/>
          <a:lstStyle/>
          <a:p>
            <a:pPr algn="ctr"/>
            <a:endParaRPr lang="ru-RU" altLang="en-US" dirty="0"/>
          </a:p>
          <a:p>
            <a:endParaRPr lang="ru-RU" altLang="en-US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39FCAB-8930-4BE2-A14F-906B3CFD1CE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286" y="2652514"/>
            <a:ext cx="3846512" cy="3418284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8B3BC920-FFFD-4BFD-AD82-3381C13DCB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7965" y="2653308"/>
            <a:ext cx="3848100" cy="341828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B2EDACC6-B3E8-4C4E-D230-4BF8B970D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</a:t>
            </a:r>
            <a:r>
              <a:rPr lang="ru-RU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Договариваемся </a:t>
            </a:r>
            <a:br>
              <a:rPr lang="ru-RU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B683ED-FE5E-49F4-B8F8-397D712E01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623344"/>
            <a:ext cx="4038600" cy="3028950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33738486-2368-422F-B055-DB52363A41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200" y="2623344"/>
            <a:ext cx="4038600" cy="30289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70047-E4B5-276F-4A7E-AF07B3478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37338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28675" name="Подзаголовок 2">
            <a:extLst>
              <a:ext uri="{FF2B5EF4-FFF2-40B4-BE49-F238E27FC236}">
                <a16:creationId xmlns:a16="http://schemas.microsoft.com/office/drawing/2014/main" id="{C2BE1A3D-24DD-C439-2206-E51212970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2819400"/>
            <a:ext cx="7854950" cy="2466975"/>
          </a:xfrm>
        </p:spPr>
        <p:txBody>
          <a:bodyPr/>
          <a:lstStyle/>
          <a:p>
            <a:pPr marR="0" algn="ctr"/>
            <a:r>
              <a:rPr lang="ru-RU" altLang="en-US"/>
              <a:t> </a:t>
            </a:r>
          </a:p>
          <a:p>
            <a:pPr marR="0" algn="ctr"/>
            <a:r>
              <a:rPr lang="ru-RU" altLang="en-US"/>
              <a:t> </a:t>
            </a:r>
          </a:p>
          <a:p>
            <a:pPr marR="0" algn="ctr"/>
            <a:r>
              <a:rPr lang="ru-RU" altLang="en-US"/>
              <a:t> </a:t>
            </a:r>
          </a:p>
          <a:p>
            <a:pPr marR="0" algn="ctr"/>
            <a:r>
              <a:rPr lang="ru-RU" altLang="en-US"/>
              <a:t> </a:t>
            </a:r>
          </a:p>
          <a:p>
            <a:pPr marR="0" algn="ctr"/>
            <a:r>
              <a:rPr lang="ru-RU" altLang="en-US"/>
              <a:t> </a:t>
            </a:r>
          </a:p>
          <a:p>
            <a:pPr marR="0" algn="ctr"/>
            <a:r>
              <a:rPr lang="ru-RU" altLang="en-US"/>
              <a:t> </a:t>
            </a:r>
          </a:p>
          <a:p>
            <a:pPr marR="0" algn="ctr"/>
            <a:r>
              <a:rPr lang="ru-RU" altLang="en-US"/>
              <a:t> </a:t>
            </a:r>
          </a:p>
          <a:p>
            <a:pPr marR="0" algn="ctr"/>
            <a:r>
              <a:rPr lang="ru-RU" altLang="en-US"/>
              <a:t> </a:t>
            </a:r>
          </a:p>
          <a:p>
            <a:pPr marR="0" algn="ctr"/>
            <a:r>
              <a:rPr lang="ru-RU" altLang="en-US"/>
              <a:t> </a:t>
            </a:r>
          </a:p>
          <a:p>
            <a:pPr marR="0" algn="ctr"/>
            <a:r>
              <a:rPr lang="ru-RU" altLang="en-US"/>
              <a:t> </a:t>
            </a:r>
          </a:p>
          <a:p>
            <a:pPr marR="0" algn="ctr"/>
            <a:endParaRPr lang="ru-RU" altLang="en-US"/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E5E4B1EF-EB75-8E2D-ACB5-B04CE1E49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en-US"/>
          </a:p>
        </p:txBody>
      </p:sp>
      <p:sp>
        <p:nvSpPr>
          <p:cNvPr id="28677" name="WordArt 1">
            <a:extLst>
              <a:ext uri="{FF2B5EF4-FFF2-40B4-BE49-F238E27FC236}">
                <a16:creationId xmlns:a16="http://schemas.microsoft.com/office/drawing/2014/main" id="{0B5BDEC9-9544-C141-7BFD-E13B96B8A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914400"/>
            <a:ext cx="7924800" cy="426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8678" name="Rectangle 4">
            <a:extLst>
              <a:ext uri="{FF2B5EF4-FFF2-40B4-BE49-F238E27FC236}">
                <a16:creationId xmlns:a16="http://schemas.microsoft.com/office/drawing/2014/main" id="{0423B5D8-9EA4-FD12-4AED-6D0CC072D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en-US"/>
          </a:p>
        </p:txBody>
      </p:sp>
      <p:sp>
        <p:nvSpPr>
          <p:cNvPr id="28679" name="WordArt 3">
            <a:extLst>
              <a:ext uri="{FF2B5EF4-FFF2-40B4-BE49-F238E27FC236}">
                <a16:creationId xmlns:a16="http://schemas.microsoft.com/office/drawing/2014/main" id="{A2BFA224-A127-1437-C44F-09B8A898C4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8305800" cy="213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Создание    развивающей </a:t>
            </a:r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8680" name="Rectangle 6">
            <a:extLst>
              <a:ext uri="{FF2B5EF4-FFF2-40B4-BE49-F238E27FC236}">
                <a16:creationId xmlns:a16="http://schemas.microsoft.com/office/drawing/2014/main" id="{9E957003-482B-47E5-50E1-8356B8BA2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en-US"/>
          </a:p>
        </p:txBody>
      </p:sp>
      <p:sp>
        <p:nvSpPr>
          <p:cNvPr id="28681" name="WordArt 5">
            <a:extLst>
              <a:ext uri="{FF2B5EF4-FFF2-40B4-BE49-F238E27FC236}">
                <a16:creationId xmlns:a16="http://schemas.microsoft.com/office/drawing/2014/main" id="{1CEA66A8-2987-0D92-5532-393E5E130C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3048000"/>
            <a:ext cx="2667000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среды </a:t>
            </a:r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31251106-DA02-7DC3-14FD-5A9541F6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/>
          <a:lstStyle/>
          <a:p>
            <a:pPr algn="ctr"/>
            <a:r>
              <a:rPr lang="ru-RU" altLang="en-US" sz="3600">
                <a:solidFill>
                  <a:srgbClr val="5C20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Примирения </a:t>
            </a:r>
          </a:p>
        </p:txBody>
      </p:sp>
      <p:sp>
        <p:nvSpPr>
          <p:cNvPr id="29699" name="Текст 2">
            <a:extLst>
              <a:ext uri="{FF2B5EF4-FFF2-40B4-BE49-F238E27FC236}">
                <a16:creationId xmlns:a16="http://schemas.microsoft.com/office/drawing/2014/main" id="{5AE6BAE4-0258-37DE-F3D8-BAB248378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914400"/>
          </a:xfrm>
        </p:spPr>
        <p:txBody>
          <a:bodyPr/>
          <a:lstStyle/>
          <a:p>
            <a:pPr algn="ctr"/>
            <a:r>
              <a:rPr lang="ru-RU" altLang="en-US">
                <a:solidFill>
                  <a:srgbClr val="FFC000"/>
                </a:solidFill>
              </a:rPr>
              <a:t>В некоторых садах такое примирение</a:t>
            </a:r>
          </a:p>
        </p:txBody>
      </p:sp>
      <p:sp>
        <p:nvSpPr>
          <p:cNvPr id="29700" name="Текст 3">
            <a:extLst>
              <a:ext uri="{FF2B5EF4-FFF2-40B4-BE49-F238E27FC236}">
                <a16:creationId xmlns:a16="http://schemas.microsoft.com/office/drawing/2014/main" id="{1DA26E70-31DF-BBB6-9880-24367D1CF5DB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5" y="1447800"/>
            <a:ext cx="4041775" cy="685800"/>
          </a:xfrm>
        </p:spPr>
        <p:txBody>
          <a:bodyPr/>
          <a:lstStyle/>
          <a:p>
            <a:pPr algn="ctr"/>
            <a:r>
              <a:rPr lang="ru-RU" altLang="en-US" dirty="0">
                <a:solidFill>
                  <a:srgbClr val="00B0F0"/>
                </a:solidFill>
              </a:rPr>
              <a:t>А у нас такое:</a:t>
            </a:r>
          </a:p>
        </p:txBody>
      </p:sp>
      <p:pic>
        <p:nvPicPr>
          <p:cNvPr id="29701" name="Содержимое 10" descr="http://secondstreet.ru/uploads/images/02/46/31/2016/08/19/futbolka-primireniya.jpg">
            <a:extLst>
              <a:ext uri="{FF2B5EF4-FFF2-40B4-BE49-F238E27FC236}">
                <a16:creationId xmlns:a16="http://schemas.microsoft.com/office/drawing/2014/main" id="{EC970B69-947F-4001-0CC4-1B3F5AAFE08E}"/>
              </a:ext>
            </a:extLst>
          </p:cNvPr>
          <p:cNvPicPr>
            <a:picLocks noGr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514600"/>
            <a:ext cx="3900488" cy="3846513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9778C32D-99FA-45B1-A2E1-FB74D9010CB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52999" y="2130457"/>
            <a:ext cx="4041775" cy="384651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8DD47D25-8788-EFBB-A565-5750B068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just"/>
            <a:r>
              <a:rPr lang="ru-RU" altLang="en-US" sz="3200" dirty="0">
                <a:solidFill>
                  <a:srgbClr val="D46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Коробочка добрых дел; картотека: </a:t>
            </a:r>
            <a:r>
              <a:rPr lang="ru-RU" altLang="en-US" sz="3200" dirty="0" err="1">
                <a:solidFill>
                  <a:srgbClr val="D46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мирилок</a:t>
            </a:r>
            <a:r>
              <a:rPr lang="ru-RU" altLang="en-US" sz="3200" dirty="0">
                <a:solidFill>
                  <a:srgbClr val="D46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altLang="en-US" sz="3200" dirty="0">
                <a:solidFill>
                  <a:srgbClr val="D46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пословицы и поговорки (</a:t>
            </a:r>
            <a:r>
              <a:rPr lang="ru-RU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en-US" sz="3200" dirty="0">
                <a:solidFill>
                  <a:srgbClr val="D46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стихи о доброте 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65A1249A-5E70-1500-6D97-54DF37AA04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1" y="2209800"/>
            <a:ext cx="4038600" cy="3443288"/>
          </a:xfrm>
          <a:noFill/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id="{9F70F938-4D25-4E5F-9B31-023EA8BAA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53600" y="2057400"/>
            <a:ext cx="4038600" cy="443484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719BA-7924-70FE-63FE-32039E1FD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371600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Картотека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мирилок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стихотворений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пословиц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600" dirty="0">
                <a:solidFill>
                  <a:srgbClr val="CF69C3"/>
                </a:solidFill>
                <a:latin typeface="Times New Roman" pitchFamily="18" charset="0"/>
                <a:cs typeface="Times New Roman" pitchFamily="18" charset="0"/>
              </a:rPr>
              <a:t>поговорок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дружбе</a:t>
            </a:r>
          </a:p>
        </p:txBody>
      </p:sp>
      <p:pic>
        <p:nvPicPr>
          <p:cNvPr id="31747" name="Picture 2" descr="https://multiurok.ru/img/100160/image_599ba0da1eb0a.jpg">
            <a:extLst>
              <a:ext uri="{FF2B5EF4-FFF2-40B4-BE49-F238E27FC236}">
                <a16:creationId xmlns:a16="http://schemas.microsoft.com/office/drawing/2014/main" id="{0BE38D22-7F36-3488-A8DF-F5DCD604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27200"/>
            <a:ext cx="70866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3D217-C108-7CAF-E083-534197684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2771" name="Picture 4" descr="https://romahka-nfdou11.edumsko.ru/uploads/7000/26299/persona/articles/igrushki/mkyEP_2Tamo.jpg?1494758443484">
            <a:extLst>
              <a:ext uri="{FF2B5EF4-FFF2-40B4-BE49-F238E27FC236}">
                <a16:creationId xmlns:a16="http://schemas.microsoft.com/office/drawing/2014/main" id="{7244202D-DB34-E2E4-26EE-A2B276A5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0"/>
            <a:ext cx="968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122150BF-1E32-8C5D-792A-A1F80BCB33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0600" y="152400"/>
            <a:ext cx="7467600" cy="646331"/>
          </a:xfrm>
          <a:ln>
            <a:miter lim="800000"/>
            <a:headEnd/>
            <a:tailEnd/>
          </a:ln>
        </p:spPr>
        <p:txBody>
          <a:bodyPr lIns="91440" tIns="45720" rIns="91440" bIns="45720" anchor="ctr">
            <a:spAutoFit/>
          </a:bodyPr>
          <a:lstStyle/>
          <a:p>
            <a:pPr algn="ctr">
              <a:defRPr/>
            </a:pPr>
            <a:r>
              <a:rPr lang="ru-RU" sz="3600" b="0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Аннотация проекта:</a:t>
            </a:r>
            <a:endParaRPr lang="ru-RU" sz="3600" b="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Подзаголовок 2">
            <a:extLst>
              <a:ext uri="{FF2B5EF4-FFF2-40B4-BE49-F238E27FC236}">
                <a16:creationId xmlns:a16="http://schemas.microsoft.com/office/drawing/2014/main" id="{F1D9CBF6-2130-DC74-3E91-A902F86A3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990600"/>
            <a:ext cx="8077200" cy="5257800"/>
          </a:xfrm>
        </p:spPr>
        <p:txBody>
          <a:bodyPr/>
          <a:lstStyle/>
          <a:p>
            <a:pPr marR="0" algn="just"/>
            <a:r>
              <a:rPr lang="ru-RU" altLang="en-US"/>
              <a:t>Дети старшей группы вошли в тот возраст, когда общение со сверстниками становится для них самым важным и значимым. Ведь с детьми ребёнок ведёт себя совсем иначе, чем со взрослыми: он раскрепощён, более самостоятелен.</a:t>
            </a:r>
          </a:p>
          <a:p>
            <a:pPr marR="0" algn="just"/>
            <a:r>
              <a:rPr lang="ru-RU" altLang="en-US"/>
              <a:t>     Само же общение развивает ребёнка как личность: учит взаимодействовать, проявлять сочувствие, справедливость, чуткость. А самое главное к 6 годам дети стремятся завоевать уважение сверстников: в группе все это делают по- разному: кто-то принесёт что-нибудь, чтобы похвалиться, кто- то поделится, кто-то старается на занятиях отличиться хорошим ответом, кто-то силой берёт, задирается.                                                   </a:t>
            </a:r>
          </a:p>
          <a:p>
            <a:pPr marR="0" algn="just" eaLnBrk="1" hangingPunct="1"/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8A96B-3994-1C0F-8EAB-FDBAD83CC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7851648" cy="3124200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выучили наизусть некоторые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мирилки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стишки, после чего дети легко и самостоятельно использовали их в случае ссоры. Такие стишки- </a:t>
            </a:r>
            <a:r>
              <a:rPr lang="ru-RU" sz="24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мирилки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детям нравятся  и помогают мириться.</a:t>
            </a:r>
            <a:b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Психологическая атмосфера была доверительная, эмоциональная,  доброжелательная. Все задания ребята выполняли 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  <a:latin typeface="Constantia" pitchFamily="18" charset="0"/>
                <a:cs typeface="Times New Roman" pitchFamily="18" charset="0"/>
              </a:rPr>
              <a:t>с удовольствием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Подзаголовок 2">
            <a:extLst>
              <a:ext uri="{FF2B5EF4-FFF2-40B4-BE49-F238E27FC236}">
                <a16:creationId xmlns:a16="http://schemas.microsoft.com/office/drawing/2014/main" id="{64CD136B-BB65-481B-1911-08759C841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7854950" cy="2362200"/>
          </a:xfrm>
        </p:spPr>
        <p:txBody>
          <a:bodyPr/>
          <a:lstStyle/>
          <a:p>
            <a:pPr marR="0"/>
            <a:r>
              <a:rPr lang="ru-RU" altLang="en-US"/>
              <a:t>.  </a:t>
            </a:r>
          </a:p>
          <a:p>
            <a:pPr marR="0" algn="ctr"/>
            <a:r>
              <a:rPr lang="ru-RU" altLang="en-US">
                <a:solidFill>
                  <a:srgbClr val="5C2062"/>
                </a:solidFill>
              </a:rPr>
              <a:t>Главное, что дети стараются учиться дружить и реже стали ссориться.</a:t>
            </a:r>
          </a:p>
          <a:p>
            <a:pPr marR="0"/>
            <a:endParaRPr lang="ru-RU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arhivurokov.ru/multiurok/5/6/f/56fb1ce3f7ab34f8ff75f0dec50962b5f24d3c33/img7.jpg">
            <a:extLst>
              <a:ext uri="{FF2B5EF4-FFF2-40B4-BE49-F238E27FC236}">
                <a16:creationId xmlns:a16="http://schemas.microsoft.com/office/drawing/2014/main" id="{DA978168-8305-3365-431F-D3DEF10A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CE608-61B7-277D-6C33-2238FA4B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1000"/>
            <a:ext cx="7772400" cy="1219200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>
                <a:solidFill>
                  <a:srgbClr val="FF0000"/>
                </a:solidFill>
              </a:rPr>
              <a:t>У нас есть в группе правила:</a:t>
            </a:r>
          </a:p>
        </p:txBody>
      </p:sp>
      <p:sp>
        <p:nvSpPr>
          <p:cNvPr id="35843" name="Текст 2">
            <a:extLst>
              <a:ext uri="{FF2B5EF4-FFF2-40B4-BE49-F238E27FC236}">
                <a16:creationId xmlns:a16="http://schemas.microsoft.com/office/drawing/2014/main" id="{B9CDA3AA-0924-EEAA-3414-57BF3C46B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3009900"/>
          </a:xfrm>
        </p:spPr>
        <p:txBody>
          <a:bodyPr/>
          <a:lstStyle/>
          <a:p>
            <a:endParaRPr lang="ru-RU" altLang="en-US"/>
          </a:p>
        </p:txBody>
      </p:sp>
      <p:pic>
        <p:nvPicPr>
          <p:cNvPr id="35844" name="Рисунок 3" descr="http://shel-mkdoy19.moy.su/foto/pravila_v_ds/a_ao-1.jpg">
            <a:hlinkClick r:id="rId2"/>
            <a:extLst>
              <a:ext uri="{FF2B5EF4-FFF2-40B4-BE49-F238E27FC236}">
                <a16:creationId xmlns:a16="http://schemas.microsoft.com/office/drawing/2014/main" id="{EDA0A178-150B-BE25-A43B-167088D6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2667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Рисунок 4" descr="http://shel-mkdoy19.moy.su/foto/pravila_v_ds/a_ao-2.jpg">
            <a:hlinkClick r:id="rId4"/>
            <a:extLst>
              <a:ext uri="{FF2B5EF4-FFF2-40B4-BE49-F238E27FC236}">
                <a16:creationId xmlns:a16="http://schemas.microsoft.com/office/drawing/2014/main" id="{6B86C794-F253-9383-1056-F02CB0EB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297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Рисунок 5" descr="http://shel-mkdoy19.moy.su/foto/pravila_v_ds/a_ao-3.jpg">
            <a:hlinkClick r:id="rId6"/>
            <a:extLst>
              <a:ext uri="{FF2B5EF4-FFF2-40B4-BE49-F238E27FC236}">
                <a16:creationId xmlns:a16="http://schemas.microsoft.com/office/drawing/2014/main" id="{7907CF9D-F0C8-E5DD-E8C2-E01A09B57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2819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Рисунок 6" descr="http://shel-mkdoy19.moy.su/foto/pravila_v_ds/a_ao-4.jpg">
            <a:extLst>
              <a:ext uri="{FF2B5EF4-FFF2-40B4-BE49-F238E27FC236}">
                <a16:creationId xmlns:a16="http://schemas.microsoft.com/office/drawing/2014/main" id="{7741C05E-A168-6159-4A72-575D6184C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Рисунок 7" descr="http://shel-mkdoy19.moy.su/foto/pravila_v_ds/a_ao-5.jpg">
            <a:extLst>
              <a:ext uri="{FF2B5EF4-FFF2-40B4-BE49-F238E27FC236}">
                <a16:creationId xmlns:a16="http://schemas.microsoft.com/office/drawing/2014/main" id="{49E48E02-B740-5C74-C952-28AFF3FFE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0"/>
            <a:ext cx="312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E8420-84DB-C8BF-D988-448BD191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2590800" cy="2057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6867" name="Текст 2">
            <a:extLst>
              <a:ext uri="{FF2B5EF4-FFF2-40B4-BE49-F238E27FC236}">
                <a16:creationId xmlns:a16="http://schemas.microsoft.com/office/drawing/2014/main" id="{318E0AAD-C471-F36B-B8BD-01247C9A3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209800"/>
            <a:ext cx="1752600" cy="76200"/>
          </a:xfrm>
        </p:spPr>
        <p:txBody>
          <a:bodyPr/>
          <a:lstStyle/>
          <a:p>
            <a:endParaRPr lang="ru-RU" altLang="en-US"/>
          </a:p>
        </p:txBody>
      </p:sp>
      <p:pic>
        <p:nvPicPr>
          <p:cNvPr id="36868" name="Рисунок 3" descr="http://shel-mkdoy19.moy.su/foto/pravila_v_ds/a_ao-6.jpg">
            <a:extLst>
              <a:ext uri="{FF2B5EF4-FFF2-40B4-BE49-F238E27FC236}">
                <a16:creationId xmlns:a16="http://schemas.microsoft.com/office/drawing/2014/main" id="{983114BA-05A0-780E-1B73-95B72063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Рисунок 4" descr="http://shel-mkdoy19.moy.su/foto/pravila_v_ds/a_ao-7.jpg">
            <a:extLst>
              <a:ext uri="{FF2B5EF4-FFF2-40B4-BE49-F238E27FC236}">
                <a16:creationId xmlns:a16="http://schemas.microsoft.com/office/drawing/2014/main" id="{32CD1303-8611-6438-7F77-A8234C0DE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2590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5" descr="http://shel-mkdoy19.moy.su/foto/pravila_v_ds/a_ao-8.jpg">
            <a:extLst>
              <a:ext uri="{FF2B5EF4-FFF2-40B4-BE49-F238E27FC236}">
                <a16:creationId xmlns:a16="http://schemas.microsoft.com/office/drawing/2014/main" id="{78406C70-523A-8771-ADBD-B6C0FFF0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"/>
            <a:ext cx="2590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Рисунок 6" descr="http://shel-mkdoy19.moy.su/foto/pravila_v_ds/a_ao-9.jpg">
            <a:extLst>
              <a:ext uri="{FF2B5EF4-FFF2-40B4-BE49-F238E27FC236}">
                <a16:creationId xmlns:a16="http://schemas.microsoft.com/office/drawing/2014/main" id="{22F32EE0-60BB-16D3-B9C6-CE166C900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31765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Рисунок 7" descr="http://shel-mkdoy19.moy.su/foto/pravila_v_ds/a_ao-10.jpg">
            <a:extLst>
              <a:ext uri="{FF2B5EF4-FFF2-40B4-BE49-F238E27FC236}">
                <a16:creationId xmlns:a16="http://schemas.microsoft.com/office/drawing/2014/main" id="{FEC934C4-578F-DAB9-21C7-D73AF3AF2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57600"/>
            <a:ext cx="2667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B845C-8AD4-BCA8-02A8-6FB4A8005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62000"/>
            <a:ext cx="7772400" cy="1219200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3200">
                <a:solidFill>
                  <a:srgbClr val="CF69C3"/>
                </a:solidFill>
                <a:latin typeface="Times New Roman" pitchFamily="18" charset="0"/>
                <a:cs typeface="Times New Roman" pitchFamily="18" charset="0"/>
              </a:rPr>
              <a:t>Проделанная работа по проекту </a:t>
            </a:r>
            <a:br>
              <a:rPr lang="ru-RU" sz="3200">
                <a:solidFill>
                  <a:srgbClr val="CF69C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>
                <a:solidFill>
                  <a:srgbClr val="CF69C3"/>
                </a:solidFill>
                <a:latin typeface="Times New Roman" pitchFamily="18" charset="0"/>
                <a:cs typeface="Times New Roman" pitchFamily="18" charset="0"/>
              </a:rPr>
              <a:t>«Давайте жить дружно»</a:t>
            </a:r>
            <a:br>
              <a:rPr lang="ru-RU"/>
            </a:br>
            <a:endParaRPr lang="ru-RU"/>
          </a:p>
        </p:txBody>
      </p:sp>
      <p:sp>
        <p:nvSpPr>
          <p:cNvPr id="39939" name="Текст 2">
            <a:extLst>
              <a:ext uri="{FF2B5EF4-FFF2-40B4-BE49-F238E27FC236}">
                <a16:creationId xmlns:a16="http://schemas.microsoft.com/office/drawing/2014/main" id="{D8EC05FF-1C1C-E9BC-8A51-4A7A0D132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1295400"/>
            <a:ext cx="7772400" cy="4953000"/>
          </a:xfrm>
        </p:spPr>
        <p:txBody>
          <a:bodyPr/>
          <a:lstStyle/>
          <a:p>
            <a:pPr algn="just"/>
            <a:r>
              <a:rPr lang="ru-RU" altLang="en-US"/>
              <a:t>    Считаю, что цель проекта достигнута, по результату диагностики. Я удовлетворена проделанной мной работой и результатом проекта. Дети стали более раскрепощены и самостоятельны, в свободной деятельности дети могут вместе, без взрослого, петь песни, организовывают подвижные игры, </a:t>
            </a:r>
            <a:r>
              <a:rPr lang="ru-RU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ИГРАТЬ</a:t>
            </a:r>
          </a:p>
          <a:p>
            <a:pPr algn="just"/>
            <a:r>
              <a:rPr lang="ru-RU" altLang="en-US" sz="1400"/>
              <a:t> 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всех занятий для активизации познавательной деятельности использовались разные формы работы: индивидуальная, групповая; методы: словесный (беседа, понятия), интегрированный, практический проблемно-поисковый, рефлексия. Они способствовали развитию у детей навыков общения, совместной деятельности, проявление их личных качеств. Ребята составляли правила поведения коллективно. </a:t>
            </a:r>
            <a:endParaRPr lang="ru-RU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/>
              <a:t> 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3B769-82D7-8777-0192-EB774323C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0" y="1524000"/>
            <a:ext cx="3886200" cy="3581400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  <a:t>Самый прекрасный</a:t>
            </a:r>
            <a:b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  <a:t>подарок после мудрости,</a:t>
            </a:r>
            <a:b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  <a:t>которым могла бы</a:t>
            </a:r>
            <a:b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  <a:t>одарить нас природа</a:t>
            </a:r>
            <a:b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  <a:t>-это </a:t>
            </a:r>
            <a:r>
              <a:rPr lang="ru-RU" sz="36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  <a:t>дружба</a:t>
            </a:r>
            <a: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  <a:t>Ларошфуко.</a:t>
            </a:r>
            <a:br>
              <a:rPr lang="ru-RU" sz="2800" dirty="0">
                <a:solidFill>
                  <a:srgbClr val="5C206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0" dirty="0">
              <a:solidFill>
                <a:srgbClr val="5C206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3" name="Подзаголовок 2">
            <a:extLst>
              <a:ext uri="{FF2B5EF4-FFF2-40B4-BE49-F238E27FC236}">
                <a16:creationId xmlns:a16="http://schemas.microsoft.com/office/drawing/2014/main" id="{E48DAD07-B72E-8202-720D-17D18304A5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2133600"/>
            <a:ext cx="1752600" cy="3429000"/>
          </a:xfrm>
        </p:spPr>
        <p:txBody>
          <a:bodyPr/>
          <a:lstStyle/>
          <a:p>
            <a:pPr marR="0"/>
            <a:endParaRPr lang="ru-RU" altLang="en-US"/>
          </a:p>
        </p:txBody>
      </p:sp>
      <p:pic>
        <p:nvPicPr>
          <p:cNvPr id="40964" name="Picture 4" descr="http://jurk-erk.ru/upload/iblock/674/jurk_erk_teatralizovannye_predstavleniya.jpg">
            <a:extLst>
              <a:ext uri="{FF2B5EF4-FFF2-40B4-BE49-F238E27FC236}">
                <a16:creationId xmlns:a16="http://schemas.microsoft.com/office/drawing/2014/main" id="{6FA52CA3-D2C1-D1E5-1CA3-969B3ED00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914400"/>
            <a:ext cx="36734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>
            <a:extLst>
              <a:ext uri="{FF2B5EF4-FFF2-40B4-BE49-F238E27FC236}">
                <a16:creationId xmlns:a16="http://schemas.microsoft.com/office/drawing/2014/main" id="{9E49FCF6-9428-7A37-C77B-506FE4ECDB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5430">
            <a:off x="676275" y="415925"/>
            <a:ext cx="8061325" cy="22209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az-Cyrl-AZ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Спасибо за внимание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E30362E-C4C5-9270-C722-D737E2DE6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417044"/>
            <a:ext cx="2286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Кобелева Ольга Николаевна</a:t>
            </a:r>
          </a:p>
          <a:p>
            <a:r>
              <a:rPr lang="ru-RU" alt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МДОУ№29 «Василёк»</a:t>
            </a:r>
          </a:p>
          <a:p>
            <a:r>
              <a:rPr lang="ru-RU" alt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март    </a:t>
            </a:r>
            <a:r>
              <a:rPr lang="ru-RU" alt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2025г.</a:t>
            </a:r>
            <a:endParaRPr lang="ru-RU" alt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8" name="Рисунок 5" descr="http://gidmuzyk.ru/uploads/images/p/r/i/prikluchenija_kota_leopolda_neprijatnost_etu_mi_perezhivem.jpg">
            <a:extLst>
              <a:ext uri="{FF2B5EF4-FFF2-40B4-BE49-F238E27FC236}">
                <a16:creationId xmlns:a16="http://schemas.microsoft.com/office/drawing/2014/main" id="{E1E541EF-00F9-4B1B-4447-CCF2B31A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5638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47A6F0B3-971B-2870-B90D-E0F42051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algn="ctr"/>
            <a:r>
              <a:rPr lang="ru-RU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</p:txBody>
      </p:sp>
      <p:sp>
        <p:nvSpPr>
          <p:cNvPr id="7171" name="Содержимое 2">
            <a:extLst>
              <a:ext uri="{FF2B5EF4-FFF2-40B4-BE49-F238E27FC236}">
                <a16:creationId xmlns:a16="http://schemas.microsoft.com/office/drawing/2014/main" id="{BA78996F-E0C6-BF7A-7075-159E173D9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8305800" cy="5410200"/>
          </a:xfrm>
        </p:spPr>
        <p:txBody>
          <a:bodyPr/>
          <a:lstStyle/>
          <a:p>
            <a:pPr algn="just">
              <a:buFont typeface="Wingdings 2" panose="05020102010507070707" pitchFamily="18" charset="2"/>
              <a:buNone/>
            </a:pP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дети часто видят вокруг себя огромное количество жестокости - и в общении, и в поведении. Дети, как губка, «впитывают» в себя все, что воспринимают вокруг. Это и телевидение, и компьютерные игры.</a:t>
            </a:r>
          </a:p>
          <a:p>
            <a:pPr algn="just">
              <a:buFont typeface="Wingdings 2" panose="05020102010507070707" pitchFamily="18" charset="2"/>
              <a:buNone/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формировании положительных взаимоотношений между детьми, является актуальной, так как способствует вхождению ребенка в социум, взаимодействию с окружающими людьми. </a:t>
            </a:r>
          </a:p>
          <a:p>
            <a:pPr algn="just">
              <a:buFont typeface="Wingdings 2" panose="05020102010507070707" pitchFamily="18" charset="2"/>
              <a:buNone/>
            </a:pPr>
            <a:r>
              <a:rPr lang="ru-RU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данного проекта способствует формированию дружеских взаимоотношений у детей группы: умение жить в коллективе, считаться с мнением других детей, адекватно оценивать себя и своих друзей, помогает усвоить нормы и правила поведения, облегчает переход из детского сада в школу, к активному общению в период адаптации.</a:t>
            </a:r>
          </a:p>
          <a:p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4EC9D-C15F-369E-906C-9433DFE72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1000"/>
            <a:ext cx="7772400" cy="457200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4000"/>
              <a:t>Цель:</a:t>
            </a:r>
          </a:p>
        </p:txBody>
      </p:sp>
      <p:sp>
        <p:nvSpPr>
          <p:cNvPr id="8195" name="Текст 2">
            <a:extLst>
              <a:ext uri="{FF2B5EF4-FFF2-40B4-BE49-F238E27FC236}">
                <a16:creationId xmlns:a16="http://schemas.microsoft.com/office/drawing/2014/main" id="{885C21D3-74D1-889A-3D39-98C6EE4CE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914400"/>
            <a:ext cx="7772400" cy="3300413"/>
          </a:xfrm>
        </p:spPr>
        <p:txBody>
          <a:bodyPr/>
          <a:lstStyle/>
          <a:p>
            <a:r>
              <a:rPr lang="ru-RU" altLang="en-US"/>
              <a:t>Формирование положительных взаимоотношений детей старшего дошкольного возраста со сверстниками в группе.</a:t>
            </a:r>
          </a:p>
          <a:p>
            <a:pPr algn="ctr"/>
            <a:r>
              <a:rPr lang="ru-RU" altLang="en-US" sz="4000">
                <a:solidFill>
                  <a:srgbClr val="5C20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altLang="en-US"/>
              <a:t>1. Проанализировать психолого-педагогическую литературу по проблеме;</a:t>
            </a:r>
          </a:p>
          <a:p>
            <a:r>
              <a:rPr lang="ru-RU" altLang="en-US"/>
              <a:t>2. Выявить уровень благополучия взаимоотношений в группе детского сада;</a:t>
            </a:r>
          </a:p>
          <a:p>
            <a:r>
              <a:rPr lang="ru-RU" altLang="en-US"/>
              <a:t>3. Создать доброжелательную, комфортную обстановку в коллективе детей, научить их бережно относиться к своим товарищам, проявлять доброту и внимание, научить общаться друг с другом;</a:t>
            </a:r>
          </a:p>
          <a:p>
            <a:r>
              <a:rPr lang="ru-RU" altLang="en-US"/>
              <a:t>4. Формировать умение ограничивать свои желания, учить считаться с желаниями окружающих сверстников и родителей, умение сопереживать.</a:t>
            </a:r>
          </a:p>
          <a:p>
            <a:r>
              <a:rPr lang="ru-RU" altLang="en-US"/>
              <a:t> </a:t>
            </a:r>
          </a:p>
          <a:p>
            <a:endParaRPr lang="ru-RU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A77B8AFC-46C2-CB77-8725-568D481C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85800"/>
          </a:xfrm>
        </p:spPr>
        <p:txBody>
          <a:bodyPr/>
          <a:lstStyle/>
          <a:p>
            <a:pPr algn="ctr"/>
            <a:r>
              <a:rPr lang="ru-RU" altLang="en-US">
                <a:solidFill>
                  <a:srgbClr val="CF69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</a:p>
        </p:txBody>
      </p:sp>
      <p:sp>
        <p:nvSpPr>
          <p:cNvPr id="9219" name="Содержимое 2">
            <a:extLst>
              <a:ext uri="{FF2B5EF4-FFF2-40B4-BE49-F238E27FC236}">
                <a16:creationId xmlns:a16="http://schemas.microsoft.com/office/drawing/2014/main" id="{370A767F-0F9A-9CAC-06BC-8DFECF6F0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algn="just">
              <a:buFont typeface="Wingdings 2" panose="05020102010507070707" pitchFamily="18" charset="2"/>
              <a:buNone/>
            </a:pP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Если через систему игр и совместную деятельность, направленную на установление доброжелательных отношений с окружающими, продолжать формировать опыт поведения у детей во взаимодействии со сверстниками и взрослыми. То это будет способствовать развитию умения согласовывать свои действия с партнерами по деятельности, не прибегая к негативным формам выражения своего несогласия, воспитанию уважительного отношения к окружающим людям</a:t>
            </a:r>
            <a:r>
              <a:rPr lang="ru-RU" altLang="en-US"/>
              <a:t>.</a:t>
            </a:r>
          </a:p>
          <a:p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20ED1C30-BCED-0819-9D89-A34ADDBF0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304800"/>
          </a:xfrm>
        </p:spPr>
        <p:txBody>
          <a:bodyPr/>
          <a:lstStyle/>
          <a:p>
            <a:r>
              <a:rPr lang="ru-RU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B185814D-0773-8210-0BD1-54F7A06FE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/>
          <a:lstStyle/>
          <a:p>
            <a:pPr algn="just">
              <a:defRPr/>
            </a:pPr>
            <a:r>
              <a:rPr lang="ru-RU" sz="2800" dirty="0">
                <a:solidFill>
                  <a:srgbClr val="CF69C3"/>
                </a:solidFill>
                <a:latin typeface="Times New Roman" pitchFamily="18" charset="0"/>
                <a:cs typeface="Times New Roman" pitchFamily="18" charset="0"/>
              </a:rPr>
              <a:t>Объект: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доброжелательные, уважительные отношения во взаимодействии с окружающими</a:t>
            </a:r>
          </a:p>
          <a:p>
            <a:pPr>
              <a:defRPr/>
            </a:pPr>
            <a:r>
              <a:rPr lang="ru-RU" sz="3200" dirty="0">
                <a:solidFill>
                  <a:srgbClr val="CF69C3"/>
                </a:solidFill>
                <a:latin typeface="Times New Roman" pitchFamily="18" charset="0"/>
                <a:cs typeface="Times New Roman" pitchFamily="18" charset="0"/>
              </a:rPr>
              <a:t>Предмет: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 поведения в различных ситуациях общения</a:t>
            </a:r>
          </a:p>
          <a:p>
            <a:pPr>
              <a:defRPr/>
            </a:pPr>
            <a:r>
              <a:rPr lang="ru-RU" sz="2800" dirty="0">
                <a:solidFill>
                  <a:srgbClr val="CF69C3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старшей группы, воспитатель группы</a:t>
            </a:r>
          </a:p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> </a:t>
            </a:r>
            <a:r>
              <a:rPr lang="ru-RU" dirty="0">
                <a:solidFill>
                  <a:srgbClr val="CF69C3"/>
                </a:solidFill>
              </a:rPr>
              <a:t>Вид проекта: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познавательный, психологический,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педагогический</a:t>
            </a:r>
          </a:p>
          <a:p>
            <a:pPr>
              <a:defRPr/>
            </a:pPr>
            <a:r>
              <a:rPr lang="ru-RU" dirty="0">
                <a:solidFill>
                  <a:srgbClr val="CF69C3"/>
                </a:solidFill>
              </a:rPr>
              <a:t>По продолжительности: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недели  (с </a:t>
            </a:r>
            <a:r>
              <a:rPr lang="ru-RU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января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2 февраля 2018г.)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CE375-8E7E-3E2F-6154-8E57DB49039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>
                <a:solidFill>
                  <a:srgbClr val="5C2062"/>
                </a:solidFill>
              </a:rPr>
              <a:t>Предполагаемый   результат   проекта: </a:t>
            </a:r>
            <a:br>
              <a:rPr lang="ru-RU">
                <a:solidFill>
                  <a:srgbClr val="5C2062"/>
                </a:solidFill>
              </a:rPr>
            </a:br>
            <a:endParaRPr lang="ru-RU">
              <a:solidFill>
                <a:srgbClr val="5C2062"/>
              </a:solidFill>
            </a:endParaRPr>
          </a:p>
        </p:txBody>
      </p:sp>
      <p:sp>
        <p:nvSpPr>
          <p:cNvPr id="11267" name="Текст 2">
            <a:extLst>
              <a:ext uri="{FF2B5EF4-FFF2-40B4-BE49-F238E27FC236}">
                <a16:creationId xmlns:a16="http://schemas.microsoft.com/office/drawing/2014/main" id="{4BBAB810-0508-F659-7A8C-DA55AAB5E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1981200"/>
            <a:ext cx="7772400" cy="2233613"/>
          </a:xfrm>
        </p:spPr>
        <p:txBody>
          <a:bodyPr/>
          <a:lstStyle/>
          <a:p>
            <a:pPr algn="just"/>
            <a:r>
              <a:rPr lang="ru-RU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проекта дети начнут осознанно выполнять правила общения, оказывать друг другу помощь, сообща играть, заниматься, трудиться. В группе будет царить благоприятная атмосфера, коллектив детей станет дружным, сплоченным.</a:t>
            </a:r>
          </a:p>
          <a:p>
            <a:pPr algn="just"/>
            <a:endParaRPr lang="ru-RU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8188B-0E11-8A5B-2739-013919781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359664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3600">
                <a:latin typeface="Times New Roman" pitchFamily="18" charset="0"/>
                <a:cs typeface="Times New Roman" pitchFamily="18" charset="0"/>
              </a:rPr>
              <a:t>План реализации проекта:</a:t>
            </a:r>
            <a:br>
              <a:rPr lang="ru-RU"/>
            </a:b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BD9A34-579A-CB65-78FD-C6AAF9800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1066800"/>
            <a:ext cx="7772400" cy="4572000"/>
          </a:xfrm>
        </p:spPr>
        <p:txBody>
          <a:bodyPr/>
          <a:lstStyle/>
          <a:p>
            <a:pPr algn="just"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этап – подготовительный:</a:t>
            </a:r>
          </a:p>
          <a:p>
            <a:pPr algn="just">
              <a:defRPr/>
            </a:pPr>
            <a:r>
              <a:rPr lang="ru-RU" dirty="0"/>
              <a:t>- изучить имеющиеся условия для реализации проекта, подобрать и систематизировать наглядно – методический и дидактический материал: игры, упражнения, детскую художественную литературу по проблеме.</a:t>
            </a:r>
          </a:p>
          <a:p>
            <a:pPr algn="just">
              <a:buFontTx/>
              <a:buChar char="-"/>
              <a:defRPr/>
            </a:pPr>
            <a:r>
              <a:rPr lang="ru-RU" dirty="0"/>
              <a:t>выявить уровень благополучия детей в группе</a:t>
            </a:r>
          </a:p>
          <a:p>
            <a:pPr algn="just">
              <a:buFontTx/>
              <a:buChar char="-"/>
              <a:defRPr/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-</a:t>
            </a:r>
            <a:r>
              <a:rPr lang="ru-RU" dirty="0"/>
              <a:t> создание необходимой предметно-развивающей среды: организация психологического уголка в группе</a:t>
            </a:r>
          </a:p>
          <a:p>
            <a:pPr>
              <a:defRPr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этап –Основной (практический) </a:t>
            </a:r>
          </a:p>
          <a:p>
            <a:pPr algn="just">
              <a:defRPr/>
            </a:pPr>
            <a:r>
              <a:rPr lang="ru-RU" dirty="0"/>
              <a:t>Формирование благоприятного психологического климата в группе детского сада, установление доброжелательных взаимоотношений между детьми. </a:t>
            </a:r>
          </a:p>
          <a:p>
            <a:pPr algn="just">
              <a:buFontTx/>
              <a:buChar char="-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3FA55-DCF4-32F6-8CC1-325F5C3C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16736"/>
            <a:ext cx="7388352" cy="435864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этап -диагностический</a:t>
            </a:r>
          </a:p>
        </p:txBody>
      </p:sp>
      <p:sp>
        <p:nvSpPr>
          <p:cNvPr id="13315" name="Текст 2">
            <a:extLst>
              <a:ext uri="{FF2B5EF4-FFF2-40B4-BE49-F238E27FC236}">
                <a16:creationId xmlns:a16="http://schemas.microsoft.com/office/drawing/2014/main" id="{B8602C3C-F9DF-7D28-47B4-1BA07F409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09800"/>
            <a:ext cx="7312025" cy="2005013"/>
          </a:xfrm>
        </p:spPr>
        <p:txBody>
          <a:bodyPr/>
          <a:lstStyle/>
          <a:p>
            <a:pPr>
              <a:spcBef>
                <a:spcPct val="0"/>
              </a:spcBef>
              <a:buClrTx/>
              <a:buSzTx/>
            </a:pP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методик,  составление аналитической справки по данной диагностике.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Итоговое мероприятие: Развлечение -путешествие «Дружба это сила»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Отчёт о результатах 3 этапа на педсовете.</a:t>
            </a:r>
            <a:endParaRPr lang="ru-RU" alt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7771</TotalTime>
  <Words>916</Words>
  <Application>Microsoft Office PowerPoint</Application>
  <PresentationFormat>Экран (4:3)</PresentationFormat>
  <Paragraphs>78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Comic Sans MS</vt:lpstr>
      <vt:lpstr>Constantia</vt:lpstr>
      <vt:lpstr>Impact</vt:lpstr>
      <vt:lpstr>Times New Roman</vt:lpstr>
      <vt:lpstr>Wingdings 2</vt:lpstr>
      <vt:lpstr>Поток</vt:lpstr>
      <vt:lpstr>      </vt:lpstr>
      <vt:lpstr>Аннотация проекта:</vt:lpstr>
      <vt:lpstr>Актуальность:</vt:lpstr>
      <vt:lpstr>Цель:</vt:lpstr>
      <vt:lpstr>Гипотеза:</vt:lpstr>
      <vt:lpstr>. </vt:lpstr>
      <vt:lpstr>Предполагаемый   результат   проекта:  </vt:lpstr>
      <vt:lpstr>План реализации проекта: </vt:lpstr>
      <vt:lpstr>3 этап -диагностический</vt:lpstr>
      <vt:lpstr> НОД «Давайте жить дружно»</vt:lpstr>
      <vt:lpstr>НОД «Дружба это сила»  </vt:lpstr>
      <vt:lpstr>Мы трудимся</vt:lpstr>
      <vt:lpstr>В группе</vt:lpstr>
      <vt:lpstr>Играем в лего                     Договариваемся   </vt:lpstr>
      <vt:lpstr>                    </vt:lpstr>
      <vt:lpstr>Примирения </vt:lpstr>
      <vt:lpstr>Коробочка добрых дел; картотека: мирилок (Ж.), пословицы и поговорки (С); стихи о доброте </vt:lpstr>
      <vt:lpstr>Картотека мирилок, стихотворений пословиц и поговорок о дружбе</vt:lpstr>
      <vt:lpstr>Презентация PowerPoint</vt:lpstr>
      <vt:lpstr>Дети выучили наизусть некоторые мирилки, стишки, после чего дети легко и самостоятельно использовали их в случае ссоры. Такие стишки- мирилки, детям нравятся  и помогают мириться.      Психологическая атмосфера была доверительная, эмоциональная,  доброжелательная. Все задания ребята выполняли с удовольствием. </vt:lpstr>
      <vt:lpstr>Презентация PowerPoint</vt:lpstr>
      <vt:lpstr>У нас есть в группе правила:</vt:lpstr>
      <vt:lpstr>Презентация PowerPoint</vt:lpstr>
      <vt:lpstr>Проделанная работа по проекту  «Давайте жить дружно» </vt:lpstr>
      <vt:lpstr>Самый прекрасный подарок после мудрости, которым могла бы одарить нас природа -это дружба.  Ларошфуко.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Николай</dc:creator>
  <cp:lastModifiedBy>Светлана Лютина</cp:lastModifiedBy>
  <cp:revision>248</cp:revision>
  <cp:lastPrinted>1601-01-01T00:00:00Z</cp:lastPrinted>
  <dcterms:created xsi:type="dcterms:W3CDTF">1601-01-01T00:00:00Z</dcterms:created>
  <dcterms:modified xsi:type="dcterms:W3CDTF">2025-03-25T06:34:58Z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