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6" r:id="rId7"/>
    <p:sldId id="262" r:id="rId8"/>
    <p:sldId id="264" r:id="rId9"/>
    <p:sldId id="265" r:id="rId10"/>
    <p:sldId id="268" r:id="rId11"/>
    <p:sldId id="267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0D389-1763-4060-9FC6-79F68CBFA51C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D05A9-9693-4A10-AF6D-35FB992B920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720D389-1763-4060-9FC6-79F68CBFA51C}" type="datetimeFigureOut">
              <a:rPr lang="ru-RU" smtClean="0"/>
              <a:pPr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0ED05A9-9693-4A10-AF6D-35FB992B920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mages.yandex.ru/yandsearch?source=wiz&amp;fp=1&amp;uinfo=ww-1079-wh-538-fw-854-fh-448-pd-1.25&amp;p=1&amp;text=%D1%8F%D0%B7%D1%8B%D1%87%D0%BE%D0%BA%20%D0%BA%D0%BE%D1%81%D0%B8%D0%BD%D0%BE%D0%B2%D0%B0%20%D0%BA%D0%B0%D1%80%D1%82%D0%B8%D0%BD%D0%BA%D0%B8&amp;noreask=1&amp;pos=37&amp;rpt=simage&amp;lr=11202&amp;img_url=http://www.pedlib.ru/books1/pic.php?photo=3/0298/image191.jpg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pedlib.ru/books1/3/0298/image173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edlib.ru/books1/3/0298/image179.jpg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4" y="5301208"/>
            <a:ext cx="7346677" cy="936104"/>
          </a:xfrm>
        </p:spPr>
        <p:txBody>
          <a:bodyPr>
            <a:normAutofit/>
          </a:bodyPr>
          <a:lstStyle/>
          <a:p>
            <a:pPr algn="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Подготовила: учитель-логопед </a:t>
            </a:r>
          </a:p>
          <a:p>
            <a:pPr algn="r"/>
            <a:r>
              <a:rPr lang="ru-RU" sz="2400" b="1" i="1" dirty="0" err="1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Саляева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 Екатерина Александровна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1" y="404664"/>
            <a:ext cx="8640960" cy="4520793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Муниципальное автономное дошкольное образовательное учреждение </a:t>
            </a:r>
            <a:br>
              <a:rPr lang="ru-RU" sz="1800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</a:br>
            <a:r>
              <a:rPr lang="ru-RU" sz="1800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Детский сад  №29 «Василёк»</a:t>
            </a:r>
            <a:br>
              <a:rPr lang="ru-RU" sz="1800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</a:br>
            <a:r>
              <a:rPr lang="ru-RU" sz="1800" i="1" dirty="0">
                <a:latin typeface="Cambria" panose="02040503050406030204" pitchFamily="18" charset="0"/>
              </a:rPr>
              <a:t/>
            </a:r>
            <a:br>
              <a:rPr lang="ru-RU" sz="1800" i="1" dirty="0">
                <a:latin typeface="Cambria" panose="02040503050406030204" pitchFamily="18" charset="0"/>
              </a:rPr>
            </a:br>
            <a:r>
              <a:rPr lang="ru-RU" sz="1800" i="1" dirty="0" smtClean="0">
                <a:latin typeface="Cambria" panose="02040503050406030204" pitchFamily="18" charset="0"/>
              </a:rPr>
              <a:t/>
            </a:r>
            <a:br>
              <a:rPr lang="ru-RU" sz="1800" i="1" dirty="0" smtClean="0">
                <a:latin typeface="Cambria" panose="02040503050406030204" pitchFamily="18" charset="0"/>
              </a:rPr>
            </a:br>
            <a:r>
              <a:rPr lang="ru-RU" sz="1800" i="1" dirty="0" smtClean="0">
                <a:latin typeface="Cambria" panose="02040503050406030204" pitchFamily="18" charset="0"/>
              </a:rPr>
              <a:t/>
            </a:r>
            <a:br>
              <a:rPr lang="ru-RU" sz="1800" i="1" dirty="0" smtClean="0">
                <a:latin typeface="Cambria" panose="02040503050406030204" pitchFamily="18" charset="0"/>
              </a:rPr>
            </a:br>
            <a:r>
              <a:rPr lang="ru-RU" sz="1800" i="1" dirty="0">
                <a:latin typeface="Cambria" panose="02040503050406030204" pitchFamily="18" charset="0"/>
              </a:rPr>
              <a:t/>
            </a:r>
            <a:br>
              <a:rPr lang="ru-RU" sz="1800" i="1" dirty="0">
                <a:latin typeface="Cambria" panose="02040503050406030204" pitchFamily="18" charset="0"/>
              </a:rPr>
            </a:br>
            <a:r>
              <a:rPr lang="ru-RU" sz="4400" i="1" dirty="0" smtClean="0">
                <a:solidFill>
                  <a:srgbClr val="FF0000"/>
                </a:solidFill>
                <a:effectLst/>
                <a:latin typeface="Cambria" panose="02040503050406030204" pitchFamily="18" charset="0"/>
              </a:rPr>
              <a:t>Мастер-класс для родителей «Артикуляционная гимнастика»</a:t>
            </a:r>
            <a:r>
              <a:rPr lang="ru-RU" sz="4400" i="1" dirty="0">
                <a:solidFill>
                  <a:srgbClr val="FF0000"/>
                </a:solidFill>
                <a:effectLst/>
                <a:latin typeface="Cambria" panose="02040503050406030204" pitchFamily="18" charset="0"/>
              </a:rPr>
              <a:t/>
            </a:r>
            <a:br>
              <a:rPr lang="ru-RU" sz="4400" i="1" dirty="0">
                <a:solidFill>
                  <a:srgbClr val="FF0000"/>
                </a:solidFill>
                <a:effectLst/>
                <a:latin typeface="Cambria" panose="02040503050406030204" pitchFamily="18" charset="0"/>
              </a:rPr>
            </a:br>
            <a:endParaRPr lang="ru-RU" sz="4400" i="1" dirty="0">
              <a:solidFill>
                <a:srgbClr val="FF0000"/>
              </a:solidFill>
              <a:effectLst/>
              <a:latin typeface="Cambria" panose="02040503050406030204" pitchFamily="18" charset="0"/>
            </a:endParaRPr>
          </a:p>
        </p:txBody>
      </p:sp>
      <p:pic>
        <p:nvPicPr>
          <p:cNvPr id="1026" name="Picture 2" descr="C:\Documents and Settings\Administrator\Рабочий стол\ц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143380"/>
            <a:ext cx="2952770" cy="2214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352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117281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«КАЧЕЛИ»</a:t>
            </a:r>
            <a:endParaRPr lang="ru-RU" sz="3200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74282" y="1556792"/>
            <a:ext cx="4430166" cy="4080528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Описание упражнения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: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   улыбнуться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, открыть широко рот, на счёт «раз» - опустить кончик языка за нижние зубы, на счёт «два» - поднять язык за верхние зубы. Повторить 4-5 раз.</a:t>
            </a:r>
          </a:p>
          <a:p>
            <a:pPr marR="237490" algn="ctr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>
              <a:spcBef>
                <a:spcPts val="150"/>
              </a:spcBef>
              <a:spcAft>
                <a:spcPts val="150"/>
              </a:spcAft>
            </a:pPr>
            <a:r>
              <a:rPr lang="ru-RU" dirty="0" smtClean="0">
                <a:latin typeface="Times New Roman"/>
                <a:ea typeface="Times New Roman"/>
              </a:rPr>
              <a:t> </a:t>
            </a:r>
            <a:endParaRPr lang="ru-RU" sz="1050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1642104"/>
            <a:ext cx="2808312" cy="37676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0537" y="3861048"/>
            <a:ext cx="1728192" cy="2350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1241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117281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«КИСКА СЕРДИТСЯ» («ГОРКА»)</a:t>
            </a:r>
            <a:endParaRPr lang="ru-RU" sz="3200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74282" y="1844824"/>
            <a:ext cx="4430166" cy="3792496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Описание упражнения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: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  </a:t>
            </a:r>
            <a:r>
              <a:rPr lang="ru-RU" sz="2000" dirty="0" smtClean="0">
                <a:latin typeface="Times New Roman"/>
                <a:ea typeface="Times New Roman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улыбнуться,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открыть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рот, кончик языка упереть за нижние зубы, «спинку» выгнуть, а боковые края языка прижать к верхним коренным зубам. Удерживать язык в таком положении под счёт до восьми, потом до десяти.</a:t>
            </a:r>
          </a:p>
          <a:p>
            <a:pPr marR="237490" algn="ctr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>
              <a:spcBef>
                <a:spcPts val="150"/>
              </a:spcBef>
              <a:spcAft>
                <a:spcPts val="150"/>
              </a:spcAft>
            </a:pPr>
            <a:r>
              <a:rPr lang="ru-RU" dirty="0" smtClean="0">
                <a:latin typeface="Times New Roman"/>
                <a:ea typeface="Times New Roman"/>
              </a:rPr>
              <a:t> </a:t>
            </a:r>
            <a:endParaRPr lang="ru-RU" sz="1050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" b="20887"/>
          <a:stretch/>
        </p:blipFill>
        <p:spPr bwMode="auto">
          <a:xfrm>
            <a:off x="827584" y="1916832"/>
            <a:ext cx="2914141" cy="28861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509120"/>
            <a:ext cx="1656184" cy="2066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242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117281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«ДЯТЕЛ»</a:t>
            </a:r>
            <a:endParaRPr lang="ru-RU" sz="3200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51920" y="1556792"/>
            <a:ext cx="4392488" cy="408052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Описание упражнения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: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  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улыбнуться, открыть рот, поднять язык вверх. Кончиком языка с силой «ударять» по бугоркам (альвеолам) за верхними зубами и произносить звуки: «д-д-д...». Выполнять 10-20 секунд сначала медленно, затем всё быстрее и быстрее. Следить, чтобы «работал» только кончик языка, а сам язык не прыгал.</a:t>
            </a:r>
          </a:p>
          <a:p>
            <a:pPr marR="237490" algn="ctr">
              <a:lnSpc>
                <a:spcPct val="115000"/>
              </a:lnSpc>
              <a:spcAft>
                <a:spcPts val="1000"/>
              </a:spcAft>
            </a:pPr>
            <a:endParaRPr lang="ru-RU" sz="24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>
              <a:spcBef>
                <a:spcPts val="150"/>
              </a:spcBef>
              <a:spcAft>
                <a:spcPts val="150"/>
              </a:spcAft>
            </a:pPr>
            <a:r>
              <a:rPr lang="ru-RU" dirty="0" smtClean="0">
                <a:latin typeface="Times New Roman"/>
                <a:ea typeface="Times New Roman"/>
              </a:rPr>
              <a:t> </a:t>
            </a:r>
            <a:endParaRPr lang="ru-RU" sz="1050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6"/>
            <a:ext cx="2952328" cy="29330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437112"/>
            <a:ext cx="1224136" cy="2282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5692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117281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«ГРИБОК»</a:t>
            </a:r>
            <a:endParaRPr lang="ru-RU" sz="3200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9942"/>
          <a:stretch/>
        </p:blipFill>
        <p:spPr bwMode="auto">
          <a:xfrm>
            <a:off x="755576" y="1700808"/>
            <a:ext cx="2991649" cy="29838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211960" y="1556792"/>
            <a:ext cx="4608512" cy="3384376"/>
          </a:xfrm>
        </p:spPr>
        <p:txBody>
          <a:bodyPr>
            <a:normAutofit fontScale="92500" lnSpcReduction="10000"/>
          </a:bodyPr>
          <a:lstStyle/>
          <a:p>
            <a:pPr marR="237490" algn="ctr">
              <a:lnSpc>
                <a:spcPct val="110000"/>
              </a:lnSpc>
              <a:spcAft>
                <a:spcPts val="1000"/>
              </a:spcAft>
            </a:pP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Описание упражнения: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 улыбнуться, открыть рот, «приклеить» (присосать) язык к нёбу. Следить, чтобы при этом рот был широко открыт. Если не получается сразу «приклеить» язычок к нёбу, предложить ребёнку медленно пощёлкать языком. Пусть малыш почувствует, как язычок «присасывается» к нёбу.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725144"/>
            <a:ext cx="1368152" cy="1906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8642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117281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«ЧАШЕЧКА»</a:t>
            </a:r>
            <a:endParaRPr lang="ru-RU" sz="3200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3995936" y="1556792"/>
            <a:ext cx="4824536" cy="3384376"/>
          </a:xfrm>
        </p:spPr>
        <p:txBody>
          <a:bodyPr>
            <a:noAutofit/>
          </a:bodyPr>
          <a:lstStyle/>
          <a:p>
            <a:pPr marR="237490" algn="ctr">
              <a:spcAft>
                <a:spcPts val="1000"/>
              </a:spcAft>
            </a:pP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Описание упражнения: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 улыбнуться, открыть рот, высунуть язык и тянуть его к носу. Стараться, чтобы бока язычка были загнуты в виде чашечки (чтобы чай не пролился). Стараться не поддерживать язык нижней губой. Удерживать язык в таком положении под счёт до пяти, потом до десяти. Повторить 3–4 раза.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 marR="237490" algn="ctr">
              <a:spcAft>
                <a:spcPts val="1000"/>
              </a:spcAft>
            </a:pP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 </a:t>
            </a:r>
            <a:endParaRPr lang="ru-RU" sz="2000" dirty="0">
              <a:solidFill>
                <a:schemeClr val="accent1">
                  <a:lumMod val="75000"/>
                </a:schemeClr>
              </a:solidFill>
              <a:effectLst/>
              <a:latin typeface="Cambria" panose="02040503050406030204" pitchFamily="18" charset="0"/>
              <a:ea typeface="Calibri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3" y="731520"/>
            <a:ext cx="3096344" cy="489473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 descr="E:\Прочее\ЛОГОПЕДИЯ\ЛОГОПЕДИЧЕСКИЙ КАБИНЕТ - ПОСОБИЯ\Артикуляционная гимнастика\чашечка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241"/>
          <a:stretch/>
        </p:blipFill>
        <p:spPr bwMode="auto">
          <a:xfrm>
            <a:off x="683568" y="1738269"/>
            <a:ext cx="2952328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662846"/>
            <a:ext cx="1872208" cy="1607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4972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36712"/>
            <a:ext cx="9143999" cy="1008112"/>
          </a:xfrm>
          <a:effectLst/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70C0"/>
                </a:solidFill>
                <a:effectLst/>
                <a:latin typeface="Cambria" panose="02040503050406030204" pitchFamily="18" charset="0"/>
              </a:rPr>
              <a:t>СПАСИБО ЗА ВНИМАНИЕ!</a:t>
            </a:r>
            <a:endParaRPr lang="ru-RU" dirty="0">
              <a:solidFill>
                <a:srgbClr val="0070C0"/>
              </a:solidFill>
              <a:effectLst/>
              <a:latin typeface="Cambria" panose="02040503050406030204" pitchFamily="18" charset="0"/>
            </a:endParaRPr>
          </a:p>
        </p:txBody>
      </p:sp>
      <p:pic>
        <p:nvPicPr>
          <p:cNvPr id="8" name="Содержимое 7" descr="вас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643042" y="1857364"/>
            <a:ext cx="5818616" cy="3879077"/>
          </a:xfrm>
        </p:spPr>
      </p:pic>
    </p:spTree>
    <p:extLst>
      <p:ext uri="{BB962C8B-B14F-4D97-AF65-F5344CB8AC3E}">
        <p14:creationId xmlns:p14="http://schemas.microsoft.com/office/powerpoint/2010/main" xmlns="" val="265486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476672"/>
            <a:ext cx="5616624" cy="4824536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FF0000"/>
                </a:solidFill>
                <a:effectLst/>
                <a:latin typeface="Cambria" panose="02040503050406030204" pitchFamily="18" charset="0"/>
              </a:rPr>
              <a:t>Артикуляционная гимнастика -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Times New Roman"/>
              </a:rPr>
              <a:t>это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Times New Roman"/>
              </a:rPr>
              <a:t>комплекс специальных упражнений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Times New Roman"/>
              </a:rPr>
              <a:t>для тренировки органов артикуляции (губ, языка, нижней челюсти),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Times New Roman"/>
              </a:rPr>
              <a:t>необходимых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Times New Roman"/>
              </a:rPr>
              <a:t>для правильного звукопроизношения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effectLst/>
                <a:latin typeface="Cambria" panose="02040503050406030204" pitchFamily="18" charset="0"/>
                <a:ea typeface="Times New Roman"/>
              </a:rPr>
              <a:t>.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1029" name="Picture 5" descr="http://userdocs.ru/pars_docs/refs/97/96813/96813_html_mf8dfaa4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492896"/>
            <a:ext cx="2781859" cy="3821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4605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7992888" cy="100811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FF0000"/>
                </a:solidFill>
                <a:effectLst/>
                <a:latin typeface="Cambria" panose="02040503050406030204" pitchFamily="18" charset="0"/>
                <a:ea typeface="Times New Roman"/>
                <a:cs typeface="Times New Roman"/>
              </a:rPr>
              <a:t>Причины</a:t>
            </a:r>
            <a:r>
              <a:rPr lang="ru-RU" sz="24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Times New Roman"/>
                <a:cs typeface="Times New Roman"/>
              </a:rPr>
              <a:t>, по которым необходимо заниматься артикуляционной гимнастикой:</a:t>
            </a:r>
            <a:endParaRPr lang="ru-RU" sz="2400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1484784"/>
            <a:ext cx="8280920" cy="5184576"/>
          </a:xfrm>
        </p:spPr>
        <p:txBody>
          <a:bodyPr>
            <a:normAutofit fontScale="85000" lnSpcReduction="20000"/>
          </a:bodyPr>
          <a:lstStyle/>
          <a:p>
            <a:pPr marL="228600" algn="l">
              <a:lnSpc>
                <a:spcPct val="115000"/>
              </a:lnSpc>
              <a:spcAft>
                <a:spcPts val="0"/>
              </a:spcAft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1. Благодаря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занятиям артикуляционной гимнастикой некоторые дети сами могут научиться говорить чисто и правильно, без помощи специалиста.  Детям 3-4 лет артикуляционная гимнастика поможет быстрее "поставить" правильное звукопроизношение. Дети 5-6 лет смогут при помощи артикуляционной гимнастики во многом преодолеть уже сложившиеся нарушения звукопроизношение.</a:t>
            </a:r>
          </a:p>
          <a:p>
            <a:pPr marL="228600" algn="l">
              <a:lnSpc>
                <a:spcPct val="115000"/>
              </a:lnSpc>
              <a:spcAft>
                <a:spcPts val="0"/>
              </a:spcAft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2. Дети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со сложными нарушениями звукопроизношения смогут быстрее преодолеть свои речевые дефекты, когда с ними начнет заниматься логопед: их мышцы будут уже подготовлены.</a:t>
            </a:r>
          </a:p>
          <a:p>
            <a:pPr marL="228600" algn="l">
              <a:lnSpc>
                <a:spcPct val="115000"/>
              </a:lnSpc>
              <a:spcAft>
                <a:spcPts val="0"/>
              </a:spcAft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3. Артикуляционная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гимнастика  полезна также детям с правильным, но вялым звукопроизношением, про которых говорят, что у них «каша во рту».</a:t>
            </a:r>
          </a:p>
          <a:p>
            <a:pPr marL="228600" algn="l">
              <a:lnSpc>
                <a:spcPct val="115000"/>
              </a:lnSpc>
              <a:spcAft>
                <a:spcPts val="0"/>
              </a:spcAft>
            </a:pP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4. Занятия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артикуляционной гимнастикой позволят всем - и детям, и взрослым - научиться говорить правильно, чётко и красиво. Надо помнить, что чёткое произношение звуков является основой при обучении письму на начальном этапе. </a:t>
            </a:r>
          </a:p>
          <a:p>
            <a:pPr marL="228600" algn="l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8630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20880" cy="576064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FF0000"/>
                </a:solidFill>
                <a:effectLst/>
                <a:latin typeface="Cambria" panose="02040503050406030204" pitchFamily="18" charset="0"/>
              </a:rPr>
              <a:t>Рекомендации к проведению упражнений</a:t>
            </a:r>
            <a:endParaRPr lang="ru-RU" sz="2400" dirty="0">
              <a:solidFill>
                <a:srgbClr val="FF0000"/>
              </a:solidFill>
              <a:effectLst/>
              <a:latin typeface="Cambria" panose="020405030504060302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108520" y="1052736"/>
            <a:ext cx="9001000" cy="5688632"/>
          </a:xfrm>
        </p:spPr>
        <p:txBody>
          <a:bodyPr>
            <a:noAutofit/>
          </a:bodyPr>
          <a:lstStyle/>
          <a:p>
            <a:pPr marL="742950" lvl="1" indent="-285750">
              <a:spcAft>
                <a:spcPts val="0"/>
              </a:spcAft>
              <a:buFont typeface="Symbol"/>
              <a:buChar char=""/>
              <a:tabLst>
                <a:tab pos="180340" algn="l"/>
              </a:tabLs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Сначала упражнения надо выполнять медленно, перед зеркалом, так как ребенку необходим зрительный контроль. После того как ребенок немного освоится, зеркало можно убрать.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 marL="742950" lvl="1" indent="-285750">
              <a:spcAft>
                <a:spcPts val="0"/>
              </a:spcAft>
              <a:buFont typeface="Symbol"/>
              <a:buChar char=""/>
              <a:tabLst>
                <a:tab pos="180340" algn="l"/>
              </a:tabLs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Затем темп упражнений можно увеличить и выполнять их под счет. Но при этом нужно следить, чтобы упражнения выполнялись точно и плавно.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 marL="742950" lvl="1" indent="-285750">
              <a:spcAft>
                <a:spcPts val="0"/>
              </a:spcAft>
              <a:buFont typeface="Symbol"/>
              <a:buChar char=""/>
              <a:tabLst>
                <a:tab pos="180340" algn="l"/>
              </a:tabLs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Лучше заниматься 2 раза в день (утром и вечером) в течение 5-7 минут, в зависимости от возраста и усидчивости.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 marL="742950" lvl="1" indent="-285750">
              <a:spcAft>
                <a:spcPts val="0"/>
              </a:spcAft>
              <a:buFont typeface="Symbol"/>
              <a:buChar char=""/>
              <a:tabLst>
                <a:tab pos="180340" algn="l"/>
              </a:tabLs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Занимаясь с детьми 3-4 летнего возраста, следите, чтобы они усвоили основные движения.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 marL="742950" lvl="1" indent="-285750">
              <a:spcAft>
                <a:spcPts val="0"/>
              </a:spcAft>
              <a:buFont typeface="Symbol"/>
              <a:buChar char=""/>
              <a:tabLst>
                <a:tab pos="180340" algn="l"/>
              </a:tabLs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К детям 4-5 лет требования повышаются: движения должны быть все более точными и плавными, без подергиваний.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 marL="742950" lvl="1" indent="-285750">
              <a:spcAft>
                <a:spcPts val="0"/>
              </a:spcAft>
              <a:buFont typeface="Symbol"/>
              <a:buChar char=""/>
              <a:tabLst>
                <a:tab pos="180340" algn="l"/>
              </a:tabLs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В 6-7 летнем возрасте дети выполняют упражнения в быстром темпе и умеют удерживать положение языка некоторое время без изменений.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 marL="742950" lvl="1" indent="-285750">
              <a:spcAft>
                <a:spcPts val="0"/>
              </a:spcAft>
              <a:buFont typeface="Symbol"/>
              <a:buChar char=""/>
              <a:tabLst>
                <a:tab pos="180340" algn="l"/>
              </a:tabLst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Если во время упражнений язычок у ребенка дрожит, слишком напряжен или не может удержать нужное положение, понадобятся помощь врача-логопеда и специальный массаж.</a:t>
            </a:r>
            <a:endParaRPr lang="ru-RU" dirty="0">
              <a:solidFill>
                <a:schemeClr val="accent1">
                  <a:lumMod val="75000"/>
                </a:schemeClr>
              </a:solidFill>
              <a:effectLst/>
              <a:latin typeface="Cambria" panose="02040503050406030204" pitchFamily="18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387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117281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«ЧАСИКИ»</a:t>
            </a:r>
            <a:endParaRPr lang="ru-RU" sz="3200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74282" y="1916832"/>
            <a:ext cx="4142134" cy="3720488"/>
          </a:xfrm>
        </p:spPr>
        <p:txBody>
          <a:bodyPr/>
          <a:lstStyle/>
          <a:p>
            <a:pPr algn="ctr"/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Описание упражнения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:  улыбнуться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, открыть рот. Тянуться языком попеременно то к левому углу рта, то к правому. Повторить 5-10 раз.</a:t>
            </a:r>
          </a:p>
          <a:p>
            <a:pPr marR="237490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 marR="23749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150"/>
              </a:spcBef>
              <a:spcAft>
                <a:spcPts val="150"/>
              </a:spcAft>
            </a:pPr>
            <a:r>
              <a:rPr lang="ru-RU" dirty="0" smtClean="0">
                <a:latin typeface="Times New Roman"/>
                <a:ea typeface="Times New Roman"/>
              </a:rPr>
              <a:t> </a:t>
            </a:r>
            <a:endParaRPr lang="ru-RU" sz="1050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988840"/>
            <a:ext cx="3079377" cy="2693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0270" y="3519314"/>
            <a:ext cx="1177993" cy="2868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8000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117281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«ЧИСТИМ ЗУБКИ»</a:t>
            </a:r>
            <a:endParaRPr lang="ru-RU" sz="3200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74282" y="1700808"/>
            <a:ext cx="4142134" cy="3936512"/>
          </a:xfrm>
        </p:spPr>
        <p:txBody>
          <a:bodyPr>
            <a:normAutofit/>
          </a:bodyPr>
          <a:lstStyle/>
          <a:p>
            <a:pPr marL="342900" lvl="0" indent="-342900" algn="ctr" fontAlgn="base">
              <a:spcAft>
                <a:spcPct val="0"/>
              </a:spcAft>
              <a:buClrTx/>
              <a:buSzTx/>
            </a:pP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Описание упражнения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: 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Улыбнуться, приоткрыть рот. Кончиком языка «почистить» нижние, затем верхние зубы с внутренней стороны, делая движения языком вправо - влево. Нижняя челюсть при этом не двигается.</a:t>
            </a:r>
          </a:p>
          <a:p>
            <a:pPr marR="237490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 marR="23749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150"/>
              </a:spcBef>
              <a:spcAft>
                <a:spcPts val="150"/>
              </a:spcAft>
            </a:pPr>
            <a:r>
              <a:rPr lang="ru-RU" dirty="0" smtClean="0">
                <a:latin typeface="Times New Roman"/>
                <a:ea typeface="Times New Roman"/>
              </a:rPr>
              <a:t> </a:t>
            </a:r>
            <a:endParaRPr lang="ru-RU" sz="1050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1703829"/>
            <a:ext cx="2781300" cy="3790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073" y="4437112"/>
            <a:ext cx="1441229" cy="2133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5650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117281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«БЛИНЧИК»</a:t>
            </a:r>
            <a:endParaRPr lang="ru-RU" sz="3200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74282" y="1844824"/>
            <a:ext cx="4142134" cy="3792496"/>
          </a:xfrm>
        </p:spPr>
        <p:txBody>
          <a:bodyPr/>
          <a:lstStyle/>
          <a:p>
            <a:pPr marR="237490" algn="ctr">
              <a:lnSpc>
                <a:spcPct val="115000"/>
              </a:lnSpc>
              <a:spcAft>
                <a:spcPts val="1000"/>
              </a:spcAft>
            </a:pP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Описание упражнения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</a:rPr>
              <a:t>: 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улыбнуться, открыть рот, положить широкий язык на нижнюю губу и удерживать его неподвижно под счёт взрослого до пяти; потом до десяти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.</a:t>
            </a:r>
          </a:p>
          <a:p>
            <a:pPr marR="237490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 marR="23749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150"/>
              </a:spcBef>
              <a:spcAft>
                <a:spcPts val="150"/>
              </a:spcAft>
            </a:pPr>
            <a:r>
              <a:rPr lang="ru-RU" dirty="0" smtClean="0">
                <a:latin typeface="Times New Roman"/>
                <a:ea typeface="Times New Roman"/>
              </a:rPr>
              <a:t> </a:t>
            </a:r>
            <a:endParaRPr lang="ru-RU" sz="1050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1" y="2132856"/>
            <a:ext cx="3384375" cy="349339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0359"/>
          <a:stretch/>
        </p:blipFill>
        <p:spPr bwMode="auto">
          <a:xfrm>
            <a:off x="755576" y="1937852"/>
            <a:ext cx="3062372" cy="3039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653136"/>
            <a:ext cx="2252512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3060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117281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«ВКУСНОЕ ВАРЕНЬЕ»</a:t>
            </a:r>
            <a:endParaRPr lang="ru-RU" sz="3200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74282" y="1556792"/>
            <a:ext cx="4430166" cy="4080528"/>
          </a:xfrm>
        </p:spPr>
        <p:txBody>
          <a:bodyPr>
            <a:normAutofit/>
          </a:bodyPr>
          <a:lstStyle/>
          <a:p>
            <a:pPr marR="237490" algn="ctr">
              <a:lnSpc>
                <a:spcPct val="115000"/>
              </a:lnSpc>
              <a:spcAft>
                <a:spcPts val="600"/>
              </a:spcAft>
            </a:pP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Описание 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упражнения: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улыбнуться, открыть рот; не закрывая рот, облизывать языком верхнюю губу; нижней губой стараться язык не поддерживать. Повторить 4–5 раз.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 marR="237490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 marR="23749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150"/>
              </a:spcBef>
              <a:spcAft>
                <a:spcPts val="150"/>
              </a:spcAft>
            </a:pPr>
            <a:r>
              <a:rPr lang="ru-RU" dirty="0" smtClean="0">
                <a:latin typeface="Times New Roman"/>
                <a:ea typeface="Times New Roman"/>
              </a:rPr>
              <a:t> </a:t>
            </a:r>
            <a:endParaRPr lang="ru-RU" sz="1050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1" y="731520"/>
            <a:ext cx="3312367" cy="489473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 descr="E:\Прочее\ЛОГОПЕДИЯ\ЛОГОПЕДИЧЕСКИЙ КАБИНЕТ - ПОСОБИЯ\Артикуляционная гимнастика\вкусное варенье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1002"/>
          <a:stretch/>
        </p:blipFill>
        <p:spPr bwMode="auto">
          <a:xfrm>
            <a:off x="755576" y="1700808"/>
            <a:ext cx="3024336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image173.jpg">
            <a:hlinkClick r:id="rId3" tgtFrame="_blank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142740"/>
            <a:ext cx="1944216" cy="20945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0721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117281" cy="64807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chemeClr val="accent5"/>
                </a:solidFill>
                <a:latin typeface="Cambria" panose="02040503050406030204" pitchFamily="18" charset="0"/>
              </a:rPr>
              <a:t>«МАЛЯР»</a:t>
            </a:r>
            <a:endParaRPr lang="ru-RU" sz="3200" dirty="0">
              <a:solidFill>
                <a:schemeClr val="accent5"/>
              </a:solidFill>
              <a:latin typeface="Cambria" panose="020405030504060302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74282" y="1556792"/>
            <a:ext cx="4430166" cy="4080528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Описание </a:t>
            </a:r>
            <a:r>
              <a:rPr lang="ru-RU" sz="2000" i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упражнения: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Times New Roman"/>
                <a:cs typeface="Times New Roman"/>
              </a:rPr>
              <a:t>     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libri"/>
                <a:cs typeface="Times New Roman"/>
              </a:rPr>
              <a:t>улыбнуться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libri"/>
                <a:cs typeface="Times New Roman"/>
              </a:rPr>
              <a:t>, открыть рот, язык поднять верхи кончиком языка проводить по нёбу от верхних зубов до горла и обратно. Выполнять медленно, под счёт до 8.</a:t>
            </a:r>
          </a:p>
          <a:p>
            <a:pPr marR="237490"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Calibri"/>
              <a:cs typeface="Times New Roman"/>
            </a:endParaRPr>
          </a:p>
          <a:p>
            <a:pPr marR="237490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>
              <a:spcBef>
                <a:spcPts val="150"/>
              </a:spcBef>
              <a:spcAft>
                <a:spcPts val="150"/>
              </a:spcAft>
            </a:pPr>
            <a:r>
              <a:rPr lang="ru-RU" dirty="0" smtClean="0">
                <a:latin typeface="Times New Roman"/>
                <a:ea typeface="Times New Roman"/>
              </a:rPr>
              <a:t> </a:t>
            </a:r>
            <a:endParaRPr lang="ru-RU" sz="1050" dirty="0" smtClean="0">
              <a:latin typeface="Times New Roman"/>
              <a:ea typeface="Times New Roman"/>
            </a:endParaRPr>
          </a:p>
          <a:p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9044"/>
          <a:stretch/>
        </p:blipFill>
        <p:spPr bwMode="auto">
          <a:xfrm>
            <a:off x="899593" y="1827466"/>
            <a:ext cx="2952328" cy="2975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Рисунок 8" descr="image179.jpg">
            <a:hlinkClick r:id="rId3" tgtFrame="_blank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933056"/>
            <a:ext cx="1584176" cy="2376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46087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196</TotalTime>
  <Words>644</Words>
  <Application>Microsoft Office PowerPoint</Application>
  <PresentationFormat>Экран (4:3)</PresentationFormat>
  <Paragraphs>61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Муниципальное автономное дошкольное образовательное учреждение  Детский сад  №29 «Василёк»     Мастер-класс для родителей «Артикуляционная гимнастика» </vt:lpstr>
      <vt:lpstr>Артикуляционная гимнастика -  это комплекс специальных упражнений для тренировки органов артикуляции (губ, языка, нижней челюсти), необходимых для правильного звукопроизношения.</vt:lpstr>
      <vt:lpstr>Причины, по которым необходимо заниматься артикуляционной гимнастикой:</vt:lpstr>
      <vt:lpstr>Рекомендации к проведению упражнений</vt:lpstr>
      <vt:lpstr>«ЧАСИКИ»</vt:lpstr>
      <vt:lpstr>«ЧИСТИМ ЗУБКИ»</vt:lpstr>
      <vt:lpstr>«БЛИНЧИК»</vt:lpstr>
      <vt:lpstr>«ВКУСНОЕ ВАРЕНЬЕ»</vt:lpstr>
      <vt:lpstr>«МАЛЯР»</vt:lpstr>
      <vt:lpstr>«КАЧЕЛИ»</vt:lpstr>
      <vt:lpstr>«КИСКА СЕРДИТСЯ» («ГОРКА»)</vt:lpstr>
      <vt:lpstr>«ДЯТЕЛ»</vt:lpstr>
      <vt:lpstr>«ГРИБОК»</vt:lpstr>
      <vt:lpstr>«ЧАШЕЧКА»</vt:lpstr>
      <vt:lpstr>СПАСИБО ЗА ВНИМАНИЕ!</vt:lpstr>
    </vt:vector>
  </TitlesOfParts>
  <Company>DNS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 Детский сад комбинированного вида № 43 «Солнышко»     Мастер-класс для родителей «Артикуляционная гимнастика»</dc:title>
  <dc:creator>1</dc:creator>
  <cp:lastModifiedBy>Admin</cp:lastModifiedBy>
  <cp:revision>22</cp:revision>
  <dcterms:created xsi:type="dcterms:W3CDTF">2014-04-14T16:09:07Z</dcterms:created>
  <dcterms:modified xsi:type="dcterms:W3CDTF">2020-03-30T05:00:20Z</dcterms:modified>
</cp:coreProperties>
</file>