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87" r:id="rId7"/>
    <p:sldId id="280" r:id="rId8"/>
    <p:sldId id="281" r:id="rId9"/>
    <p:sldId id="262" r:id="rId10"/>
    <p:sldId id="263" r:id="rId11"/>
    <p:sldId id="282" r:id="rId12"/>
    <p:sldId id="283" r:id="rId13"/>
    <p:sldId id="264" r:id="rId14"/>
    <p:sldId id="265" r:id="rId15"/>
    <p:sldId id="284" r:id="rId16"/>
    <p:sldId id="266" r:id="rId17"/>
    <p:sldId id="285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60" r:id="rId26"/>
    <p:sldId id="274" r:id="rId27"/>
    <p:sldId id="275" r:id="rId28"/>
    <p:sldId id="276" r:id="rId29"/>
    <p:sldId id="277" r:id="rId30"/>
    <p:sldId id="278" r:id="rId31"/>
    <p:sldId id="279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зелёный\Рисунок2.png"/>
          <p:cNvPicPr>
            <a:picLocks noChangeAspect="1" noChangeArrowheads="1"/>
          </p:cNvPicPr>
          <p:nvPr/>
        </p:nvPicPr>
        <p:blipFill>
          <a:blip r:embed="rId3" cstate="print"/>
          <a:srcRect l="129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10374" y="0"/>
            <a:ext cx="2333626" cy="2382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  <a:solidFill>
            <a:srgbClr val="CCFFCC">
              <a:alpha val="52000"/>
            </a:srgbClr>
          </a:solidFill>
          <a:ln>
            <a:noFill/>
          </a:ln>
        </p:spPr>
        <p:txBody>
          <a:bodyPr>
            <a:normAutofit/>
          </a:bodyPr>
          <a:lstStyle>
            <a:lvl1pPr>
              <a:defRPr sz="6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6400800" cy="1752600"/>
          </a:xfrm>
          <a:solidFill>
            <a:srgbClr val="CCFFCC">
              <a:alpha val="52000"/>
            </a:srgb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зелёный\3233118.png"/>
          <p:cNvPicPr>
            <a:picLocks noChangeAspect="1" noChangeArrowheads="1"/>
          </p:cNvPicPr>
          <p:nvPr/>
        </p:nvPicPr>
        <p:blipFill>
          <a:blip r:embed="rId2" cstate="print"/>
          <a:srcRect l="11631" t="9219" r="12770" b="9482"/>
          <a:stretch>
            <a:fillRect/>
          </a:stretch>
        </p:blipFill>
        <p:spPr bwMode="auto">
          <a:xfrm>
            <a:off x="0" y="0"/>
            <a:ext cx="28808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7"/>
            <a:ext cx="4896544" cy="1225625"/>
          </a:xfrm>
          <a:solidFill>
            <a:srgbClr val="CCFFCC">
              <a:alpha val="55000"/>
            </a:srgbClr>
          </a:solidFill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rgbClr val="CCFFCC">
              <a:alpha val="55000"/>
            </a:srgbClr>
          </a:solidFill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зелёный\Рисунок2.png"/>
          <p:cNvPicPr>
            <a:picLocks noChangeAspect="1" noChangeArrowheads="1"/>
          </p:cNvPicPr>
          <p:nvPr/>
        </p:nvPicPr>
        <p:blipFill>
          <a:blip r:embed="rId2" cstate="print"/>
          <a:srcRect l="26370" t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492896"/>
            <a:ext cx="637098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4293096"/>
            <a:ext cx="5938937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332656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зелёный\3233118.png"/>
          <p:cNvPicPr>
            <a:picLocks noChangeAspect="1" noChangeArrowheads="1"/>
          </p:cNvPicPr>
          <p:nvPr/>
        </p:nvPicPr>
        <p:blipFill>
          <a:blip r:embed="rId2" cstate="print"/>
          <a:srcRect l="20121" t="12309" r="12770" b="9482"/>
          <a:stretch>
            <a:fillRect/>
          </a:stretch>
        </p:blipFill>
        <p:spPr bwMode="auto">
          <a:xfrm>
            <a:off x="0" y="0"/>
            <a:ext cx="25573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32859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rgbClr val="CCFFCC">
              <a:alpha val="44000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rgbClr val="CCFFCC">
              <a:alpha val="44000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зелёный\3233118.png"/>
          <p:cNvPicPr>
            <a:picLocks noChangeAspect="1" noChangeArrowheads="1"/>
          </p:cNvPicPr>
          <p:nvPr/>
        </p:nvPicPr>
        <p:blipFill>
          <a:blip r:embed="rId2" cstate="print"/>
          <a:srcRect l="20121" t="12309" r="12770" b="9482"/>
          <a:stretch>
            <a:fillRect/>
          </a:stretch>
        </p:blipFill>
        <p:spPr bwMode="auto">
          <a:xfrm flipH="1">
            <a:off x="6553261" y="0"/>
            <a:ext cx="259073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зелёный\Рисунок2.png"/>
          <p:cNvPicPr>
            <a:picLocks noChangeAspect="1" noChangeArrowheads="1"/>
          </p:cNvPicPr>
          <p:nvPr/>
        </p:nvPicPr>
        <p:blipFill>
          <a:blip r:embed="rId2" cstate="print"/>
          <a:srcRect l="26370" t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3752"/>
            <a:ext cx="6321896" cy="1143000"/>
          </a:xfrm>
          <a:noFill/>
        </p:spPr>
        <p:txBody>
          <a:bodyPr/>
          <a:lstStyle>
            <a:lvl1pPr>
              <a:defRPr b="0">
                <a:solidFill>
                  <a:srgbClr val="E1FFE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зелёный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2762D-7EB8-434D-869F-347721D0BB35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088F1-8040-4179-B830-88D262BD5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8868"/>
            <a:ext cx="7772400" cy="1606061"/>
          </a:xfrm>
        </p:spPr>
        <p:txBody>
          <a:bodyPr>
            <a:noAutofit/>
          </a:bodyPr>
          <a:lstStyle/>
          <a:p>
            <a:r>
              <a:rPr lang="ru-RU" sz="8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8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Педагогический совет  № 3 </a:t>
            </a:r>
            <a:b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Деловая игра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«Развитие  речи у детей дошкольного возраста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через театрализованную деятельность»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5214950"/>
            <a:ext cx="3286148" cy="421788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30.01.2018г.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 часть. </a:t>
            </a:r>
            <a:r>
              <a:rPr lang="ru-RU" u="sng" dirty="0" smtClean="0"/>
              <a:t>Разминка: </a:t>
            </a:r>
            <a:endParaRPr lang="ru-RU" dirty="0"/>
          </a:p>
        </p:txBody>
      </p:sp>
      <p:pic>
        <p:nvPicPr>
          <p:cNvPr id="1026" name="Picture 2" descr="D:\Documents and Settings\Admin\Рабочий стол\е.а\разм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43050"/>
            <a:ext cx="6470651" cy="485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142852"/>
            <a:ext cx="4896544" cy="7254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 часть. </a:t>
            </a:r>
            <a:r>
              <a:rPr lang="ru-RU" u="sng" dirty="0" smtClean="0"/>
              <a:t>Разминка: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857916"/>
          </a:xfrm>
        </p:spPr>
        <p:txBody>
          <a:bodyPr>
            <a:normAutofit fontScale="40000" lnSpcReduction="20000"/>
          </a:bodyPr>
          <a:lstStyle/>
          <a:p>
            <a:pPr lvl="0">
              <a:buNone/>
            </a:pPr>
            <a:r>
              <a:rPr lang="ru-RU" sz="5300" dirty="0" smtClean="0">
                <a:solidFill>
                  <a:schemeClr val="accent6">
                    <a:lumMod val="50000"/>
                  </a:schemeClr>
                </a:solidFill>
              </a:rPr>
              <a:t>1. Назовите цели ОО «Коммуникация»</a:t>
            </a:r>
          </a:p>
          <a:p>
            <a:pPr>
              <a:buNone/>
            </a:pPr>
            <a:r>
              <a:rPr lang="ru-RU" sz="5300" b="1" i="1" dirty="0" smtClean="0">
                <a:solidFill>
                  <a:schemeClr val="accent6">
                    <a:lumMod val="50000"/>
                  </a:schemeClr>
                </a:solidFill>
              </a:rPr>
              <a:t>Овладение конструктивными способами и средствами взаимодействия с окружающими людьми.</a:t>
            </a:r>
            <a:endParaRPr lang="ru-RU" sz="53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ru-RU" sz="5300" dirty="0" smtClean="0">
                <a:solidFill>
                  <a:schemeClr val="accent6">
                    <a:lumMod val="50000"/>
                  </a:schemeClr>
                </a:solidFill>
              </a:rPr>
              <a:t> 2. Перечислите задачи ОО «Коммуникация». </a:t>
            </a:r>
          </a:p>
          <a:p>
            <a:pPr>
              <a:buNone/>
            </a:pPr>
            <a:r>
              <a:rPr lang="ru-RU" sz="5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b="1" i="1" dirty="0" smtClean="0">
                <a:solidFill>
                  <a:schemeClr val="accent6">
                    <a:lumMod val="50000"/>
                  </a:schemeClr>
                </a:solidFill>
              </a:rPr>
              <a:t>Развитие свободного общения со взрослыми и детьми; развитие всех компонентов устной речи детей (лексической стороны, грамматического строя речи, произносительной стороны речи; связной речи – диалогической и монологической форм) в различных формах и видах детской деятельности; практическое овладение воспитанниками нормами речи.</a:t>
            </a:r>
            <a:r>
              <a:rPr lang="ru-RU" sz="5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5300" dirty="0" smtClean="0">
                <a:solidFill>
                  <a:schemeClr val="accent6">
                    <a:lumMod val="50000"/>
                  </a:schemeClr>
                </a:solidFill>
              </a:rPr>
              <a:t>3. Что мы понимаем под развитием речи ребёнка? </a:t>
            </a:r>
          </a:p>
          <a:p>
            <a:pPr>
              <a:buNone/>
            </a:pPr>
            <a:r>
              <a:rPr lang="ru-RU" sz="5300" b="1" i="1" dirty="0" smtClean="0">
                <a:solidFill>
                  <a:schemeClr val="accent6">
                    <a:lumMod val="50000"/>
                  </a:schemeClr>
                </a:solidFill>
              </a:rPr>
              <a:t>(Развитие речи – это творческий процесс, который формируется в результате восприятия речи взрослого, собственной речевой активности и элементарного осознания явлений языка и речи). </a:t>
            </a:r>
            <a:endParaRPr lang="ru-RU" sz="53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5300" dirty="0" smtClean="0">
                <a:solidFill>
                  <a:schemeClr val="accent6">
                    <a:lumMod val="50000"/>
                  </a:schemeClr>
                </a:solidFill>
              </a:rPr>
              <a:t>4. Какие умения развиваются в диалоге?</a:t>
            </a:r>
          </a:p>
          <a:p>
            <a:pPr>
              <a:buNone/>
            </a:pPr>
            <a:r>
              <a:rPr lang="ru-RU" sz="5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b="1" i="1" dirty="0" smtClean="0">
                <a:solidFill>
                  <a:schemeClr val="accent6">
                    <a:lumMod val="50000"/>
                  </a:schemeClr>
                </a:solidFill>
              </a:rPr>
              <a:t>(выслушать собеседника, задать вопрос, ответить в зависимости от контекста).</a:t>
            </a:r>
            <a:endParaRPr lang="ru-RU" sz="53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ru-RU" sz="5300" dirty="0" smtClean="0">
                <a:solidFill>
                  <a:schemeClr val="accent6">
                    <a:lumMod val="50000"/>
                  </a:schemeClr>
                </a:solidFill>
              </a:rPr>
              <a:t>5. Какие формы работы используют при обучении детей связной речи?</a:t>
            </a:r>
          </a:p>
          <a:p>
            <a:pPr>
              <a:buNone/>
            </a:pPr>
            <a:r>
              <a:rPr lang="ru-RU" sz="5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300" b="1" i="1" dirty="0" smtClean="0">
                <a:solidFill>
                  <a:schemeClr val="accent6">
                    <a:lumMod val="50000"/>
                  </a:schemeClr>
                </a:solidFill>
              </a:rPr>
              <a:t>(пересказ, описание игрушек и сюжетных картин, рассказывание из опыта, творческое рассказывание).</a:t>
            </a:r>
            <a:endParaRPr lang="ru-RU" sz="53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14290"/>
            <a:ext cx="4896544" cy="5825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 часть. </a:t>
            </a:r>
            <a:r>
              <a:rPr lang="ru-RU" u="sng" dirty="0" smtClean="0"/>
              <a:t>Разминка: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453228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6. Назовите структуру повествования.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(завязка, кульминации, развязка)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7. Рассказ, сюжет, которого развертывается во времени это...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(рассказ повествование)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8. С какой возрастной группы начинается работа по обучению детей монологической речи?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(средняя группа)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9. Ведущий прием для активизации речи и мышления?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(образец воспитателя)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10.  Какие виды речи вам известны?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(Внутренняя – то, что мы произносим в мыслях, не проговаривая вслух и внешняя: диалогическая, монологическая, эгоцентрическая, письменная)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Разработка рекомендаций для родителей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571612"/>
            <a:ext cx="7658128" cy="48531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Каждая команда в течение двух минут составляют памятку для родителей по формированию речи ребёнка. Затем составленные рекомендации зачитываются вслух, обсуждаются.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3" name="Picture 5" descr="D:\Documents and Settings\Admin\Рабочий стол\е.а\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500570"/>
            <a:ext cx="2881333" cy="216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Кто больше.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4" name="Picture 2" descr="D:\Documents and Settings\Admin\Рабочий стол\е.а\пос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9322"/>
          <a:stretch>
            <a:fillRect/>
          </a:stretch>
        </p:blipFill>
        <p:spPr bwMode="auto">
          <a:xfrm>
            <a:off x="1714480" y="1571612"/>
            <a:ext cx="6470651" cy="4400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5453228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Найдите пары пословиц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5984" y="1571612"/>
          <a:ext cx="625794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5980"/>
                <a:gridCol w="2085980"/>
                <a:gridCol w="20859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1-3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2-6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4-5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14546" y="3083952"/>
            <a:ext cx="592935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«Кто грамоте горазд, тому не пропасть» «Знания никому не в тягость»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«Руби дерево по себе»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«По Сеньке и шапка»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«Без корня и полынь не растёт»,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«Родимая сторона – мать, чужая - мачеха»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14290"/>
            <a:ext cx="4896544" cy="6540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Весёлая викторина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928670"/>
            <a:ext cx="8472518" cy="5643602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Ka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кой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зак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, т</a:t>
            </a:r>
            <a:r>
              <a:rPr lang="en-US" sz="3800" b="1" dirty="0" err="1" smtClean="0">
                <a:solidFill>
                  <a:schemeClr val="accent6">
                    <a:lumMod val="50000"/>
                  </a:schemeClr>
                </a:solidFill>
              </a:rPr>
              <a:t>ec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 c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вязыв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ющий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б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ник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y c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лит</a:t>
            </a:r>
            <a:r>
              <a:rPr lang="en-US" sz="3800" b="1" dirty="0" err="1" smtClean="0">
                <a:solidFill>
                  <a:schemeClr val="accent6">
                    <a:lumMod val="50000"/>
                  </a:schemeClr>
                </a:solidFill>
              </a:rPr>
              <a:t>epa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en-US" sz="3800" b="1" dirty="0" err="1" smtClean="0">
                <a:solidFill>
                  <a:schemeClr val="accent6">
                    <a:lumMod val="50000"/>
                  </a:schemeClr>
                </a:solidFill>
              </a:rPr>
              <a:t>yp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ным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ф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льклором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тк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ыл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. Д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ль? </a:t>
            </a:r>
          </a:p>
          <a:p>
            <a:pPr algn="r">
              <a:buNone/>
            </a:pP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(П</a:t>
            </a:r>
            <a:r>
              <a:rPr lang="en-US" sz="3800" b="1" i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г</a:t>
            </a:r>
            <a:r>
              <a:rPr lang="en-US" sz="3800" b="1" i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en-US" sz="3800" b="1" i="1" dirty="0" smtClean="0">
                <a:solidFill>
                  <a:schemeClr val="accent6">
                    <a:lumMod val="75000"/>
                  </a:schemeClr>
                </a:solidFill>
              </a:rPr>
              <a:t>op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en-US" sz="3800" b="1" i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цв</a:t>
            </a:r>
            <a:r>
              <a:rPr lang="en-US" sz="3800" b="1" i="1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т</a:t>
            </a:r>
            <a:r>
              <a:rPr lang="en-US" sz="3800" b="1" i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ч</a:t>
            </a:r>
            <a:r>
              <a:rPr lang="en-US" sz="3800" b="1" i="1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к,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en-US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oc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л</a:t>
            </a:r>
            <a:r>
              <a:rPr lang="en-US" sz="3800" b="1" i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виц</a:t>
            </a:r>
            <a:r>
              <a:rPr lang="en-US" sz="3800" b="1" i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яг</a:t>
            </a:r>
            <a:r>
              <a:rPr lang="en-US" sz="3800" b="1" i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дк</a:t>
            </a:r>
            <a:r>
              <a:rPr lang="en-US" sz="3800" b="1" i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.)</a:t>
            </a:r>
            <a:endParaRPr lang="ru-RU" sz="3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en-US" sz="3800" b="1" dirty="0" err="1" smtClean="0">
                <a:solidFill>
                  <a:schemeClr val="accent6">
                    <a:lumMod val="50000"/>
                  </a:schemeClr>
                </a:solidFill>
              </a:rPr>
              <a:t>Ec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ли ч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л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к 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мный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, т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эт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 y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en-US" sz="3800" b="1" dirty="0" err="1" smtClean="0">
                <a:solidFill>
                  <a:schemeClr val="accent6">
                    <a:lumMod val="50000"/>
                  </a:schemeClr>
                </a:solidFill>
              </a:rPr>
              <a:t>oc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тиг</a:t>
            </a:r>
            <a:r>
              <a:rPr lang="en-US" sz="3800" b="1" dirty="0" err="1" smtClean="0">
                <a:solidFill>
                  <a:schemeClr val="accent6">
                    <a:lumMod val="50000"/>
                  </a:schemeClr>
                </a:solidFill>
              </a:rPr>
              <a:t>ae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т 28 в</a:t>
            </a:r>
            <a:r>
              <a:rPr lang="en-US" sz="3800" b="1" dirty="0" err="1" smtClean="0">
                <a:solidFill>
                  <a:schemeClr val="accent6">
                    <a:lumMod val="50000"/>
                  </a:schemeClr>
                </a:solidFill>
              </a:rPr>
              <a:t>ep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шк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вы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co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Чт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эт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  <a:p>
            <a:pPr algn="r">
              <a:buNone/>
            </a:pP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Лoб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Cеми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пядeй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вo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лбy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. 1 пядь = 4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вepшкам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 = 17,78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cм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.)</a:t>
            </a:r>
            <a:endParaRPr lang="ru-RU" sz="3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Ha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вит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имя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ф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лькл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op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нщик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т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ля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r">
              <a:buNone/>
            </a:pP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Maкap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Kyдa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Mакap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тeлят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нe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гoнял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.)</a:t>
            </a:r>
            <a:endParaRPr lang="ru-RU" sz="3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Ka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ки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e op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ны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ч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л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800" b="1" dirty="0" err="1" smtClean="0">
                <a:solidFill>
                  <a:schemeClr val="accent6">
                    <a:lumMod val="50000"/>
                  </a:schemeClr>
                </a:solidFill>
              </a:rPr>
              <a:t>epe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чи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л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ны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виз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б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зж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л</a:t>
            </a:r>
            <a:r>
              <a:rPr lang="en-US" sz="3800" b="1" dirty="0" err="1" smtClean="0">
                <a:solidFill>
                  <a:schemeClr val="accent6">
                    <a:lumMod val="50000"/>
                  </a:schemeClr>
                </a:solidFill>
              </a:rPr>
              <a:t>oc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тн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зл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мятн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го мстителя?  </a:t>
            </a:r>
          </a:p>
          <a:p>
            <a:pPr algn="r">
              <a:buNone/>
            </a:pP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Oкo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зa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oкo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зyб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зa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зyб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.)</a:t>
            </a:r>
            <a:endParaRPr lang="ru-RU" sz="3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5. Д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ль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ив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дит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так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ю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op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: «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тв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им умом только в г</a:t>
            </a:r>
            <a:r>
              <a:rPr lang="en-US" sz="3800" b="1" dirty="0" err="1" smtClean="0">
                <a:solidFill>
                  <a:schemeClr val="accent6">
                    <a:lumMod val="50000"/>
                  </a:schemeClr>
                </a:solidFill>
              </a:rPr>
              <a:t>opoxe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 c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ид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ть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». 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чт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л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ть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в г</a:t>
            </a:r>
            <a:r>
              <a:rPr lang="en-US" sz="3800" b="1" dirty="0" err="1" smtClean="0">
                <a:solidFill>
                  <a:schemeClr val="accent6">
                    <a:lumMod val="50000"/>
                  </a:schemeClr>
                </a:solidFill>
              </a:rPr>
              <a:t>opoxe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 c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таким 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м? </a:t>
            </a:r>
          </a:p>
          <a:p>
            <a:pPr algn="r">
              <a:buNone/>
            </a:pP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Cлyжить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пyгaлoм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.)</a:t>
            </a:r>
            <a:endParaRPr lang="ru-RU" sz="3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6. 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Ha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вит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к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чный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нкт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ш</a:t>
            </a:r>
            <a:r>
              <a:rPr lang="en-US" sz="3800" b="1" dirty="0" err="1" smtClean="0">
                <a:solidFill>
                  <a:schemeClr val="accent6">
                    <a:lumMod val="50000"/>
                  </a:schemeClr>
                </a:solidFill>
              </a:rPr>
              <a:t>ec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твия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с языком. </a:t>
            </a:r>
          </a:p>
          <a:p>
            <a:pPr algn="r">
              <a:buNone/>
            </a:pP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Kиeв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. Язык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дo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Kиeвa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b="1" i="1" dirty="0" err="1" smtClean="0">
                <a:solidFill>
                  <a:schemeClr val="accent6">
                    <a:lumMod val="75000"/>
                  </a:schemeClr>
                </a:solidFill>
              </a:rPr>
              <a:t>дoвeдeт</a:t>
            </a:r>
            <a:r>
              <a:rPr lang="ru-RU" sz="3800" b="1" i="1" dirty="0" smtClean="0">
                <a:solidFill>
                  <a:schemeClr val="accent6">
                    <a:lumMod val="75000"/>
                  </a:schemeClr>
                </a:solidFill>
              </a:rPr>
              <a:t>.)</a:t>
            </a:r>
            <a:endParaRPr lang="ru-RU" sz="3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14290"/>
            <a:ext cx="4896544" cy="6540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Весёлая викторина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857232"/>
            <a:ext cx="8472518" cy="56436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7. 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Ka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кая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oc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л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виц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ж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т 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pa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вд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ть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я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 cy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щ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ec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тв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нн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oe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 o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зд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ни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ypo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к? </a:t>
            </a:r>
          </a:p>
          <a:p>
            <a:pPr algn="r">
              <a:buNone/>
            </a:pP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Учитьcя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никoгдa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нe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пoздно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.)</a:t>
            </a:r>
            <a:endParaRPr lang="ru-RU" sz="3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8. 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ак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я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oc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л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виц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ac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ят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льн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 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pe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нд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ye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т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зыв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ть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py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зьям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ypo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ax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и дав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ть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пи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ыв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ть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к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нт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po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льн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  <a:p>
            <a:pPr algn="r">
              <a:buNone/>
            </a:pP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Caм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пoгибaй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тoвapищa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выpyчaй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.)</a:t>
            </a:r>
            <a:endParaRPr lang="ru-RU" sz="3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9. 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к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y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нятию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авнив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ae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т 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pycc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кая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op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pe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жд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pe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нный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л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ж 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щ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л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ч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нн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б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pa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  <a:p>
            <a:pPr algn="r">
              <a:buNone/>
            </a:pP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Дeлить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шкypy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нeyбитoгo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мeдвeдя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.)</a:t>
            </a:r>
            <a:endParaRPr lang="ru-RU" sz="3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10. 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ак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я 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pycc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я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op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 o c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лиц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e c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л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зв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ни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м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изв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ec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тн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 co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кин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фильм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pe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жи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ccepa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Владими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pa Me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ньш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  <a:p>
            <a:pPr algn="r">
              <a:buNone/>
            </a:pP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Mocквa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cлeзaм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нe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вepит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.)</a:t>
            </a:r>
            <a:endParaRPr lang="ru-RU" sz="3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11. 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Ka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м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матич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ec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кий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изв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ec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тный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вс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м 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мл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дши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кл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acco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в, 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л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ля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en-US" sz="3400" b="1" dirty="0" err="1" smtClean="0">
                <a:solidFill>
                  <a:schemeClr val="accent6">
                    <a:lumMod val="50000"/>
                  </a:schemeClr>
                </a:solidFill>
              </a:rPr>
              <a:t>oc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л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виц</a:t>
            </a:r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  <a:p>
            <a:pPr algn="r">
              <a:buNone/>
            </a:pP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Oт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пepeмeны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мecт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cлагaeмыx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cyмма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нe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400" b="1" i="1" dirty="0" err="1" smtClean="0">
                <a:solidFill>
                  <a:schemeClr val="accent6">
                    <a:lumMod val="75000"/>
                  </a:schemeClr>
                </a:solidFill>
              </a:rPr>
              <a:t>меняeтcя</a:t>
            </a:r>
            <a:r>
              <a:rPr lang="ru-RU" sz="3400" b="1" i="1" dirty="0" smtClean="0">
                <a:solidFill>
                  <a:schemeClr val="accent6">
                    <a:lumMod val="75000"/>
                  </a:schemeClr>
                </a:solidFill>
              </a:rPr>
              <a:t>.)</a:t>
            </a:r>
            <a:endParaRPr lang="ru-RU" sz="3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853136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	Театрализованная деятельность является неисчерпаемым источником развития чувств, переживаний и эмоциональных открытий ребенка, приобщает его к духовному богатству.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	Произведения искусства заставляют волноваться, сопереживать персонажам и событиям.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0"/>
            <a:ext cx="4896544" cy="7254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Продолжите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857232"/>
            <a:ext cx="7858180" cy="559610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Под театрализованной деятельностью детей я понимаю...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это– важнейшее средство развития у детей </a:t>
            </a:r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эмпатии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, т.е. способности распознавать эмоциональное состояние человека по мимике, жестам, интонации, умения ставить себя не его место в различных ситуациях, находить адекватные способы содействия.</a:t>
            </a:r>
          </a:p>
          <a:p>
            <a:pPr>
              <a:buNone/>
            </a:pPr>
            <a:r>
              <a:rPr lang="ru-RU" sz="4000" b="1" dirty="0" smtClean="0"/>
              <a:t>	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Театрализованная деятельность дошкольников развивается в определенных педагогических условиях, важнейшими из которых, на мой взгляд, явля­ются... 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(использовать </a:t>
            </a:r>
            <a:r>
              <a:rPr lang="ru-RU" sz="4000" b="1" i="1" dirty="0" err="1" smtClean="0">
                <a:solidFill>
                  <a:schemeClr val="accent5">
                    <a:lumMod val="50000"/>
                  </a:schemeClr>
                </a:solidFill>
              </a:rPr>
              <a:t>худ.слово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, вызывать эмоциональный отклик, воспитывать  у детей интерес к театральной деятельности, оснащение театрализованных игр, серьезный подбор литературных произведений)</a:t>
            </a:r>
          </a:p>
          <a:p>
            <a:pPr lvl="0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Дайте их краткую характеристику и приведите примеры видов игр, входящих в их состав  Режиссерские игры .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В режиссерских играх ребенок или взрослый сам не является действующим лицом, он создает сцены, ведет роль игрушечного персонажа - объемного или плоскостного. Он действует за него, изображает его интонацией, мимикой.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настольный театр картинок и игрушек;</a:t>
            </a:r>
          </a:p>
          <a:p>
            <a:pPr lvl="0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теневой театр;</a:t>
            </a:r>
          </a:p>
          <a:p>
            <a:pPr lvl="0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театр на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фланелеграфе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lvl="0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стенд-книжка.</a:t>
            </a:r>
          </a:p>
          <a:p>
            <a:pPr lvl="0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Дайте их краткую характеристику и приведите примеры видов игр, входящих в их состав  Игры-драматизации. 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Драматизации основаны на собственных действиях исполнителя роли. Ребенок или взрослый действует сам, преимущественно используя свои средства выразительности - интонацию, мимику, пантомиму.</a:t>
            </a:r>
          </a:p>
          <a:p>
            <a:pPr lvl="0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игры-драматизации с пальчиками;</a:t>
            </a:r>
          </a:p>
          <a:p>
            <a:pPr lvl="0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с куклами 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</a:rPr>
              <a:t>би-ба-бо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lvl="0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импровизации;</a:t>
            </a:r>
          </a:p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с  атрибутами   (маски,   шапочки,   элементы костюмов).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142984"/>
            <a:ext cx="7096302" cy="12256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2700" u="sng" dirty="0" smtClean="0">
                <a:effectLst/>
              </a:rPr>
              <a:t>Цель: </a:t>
            </a:r>
            <a:r>
              <a:rPr lang="ru-RU" sz="2700" b="0" dirty="0" smtClean="0">
                <a:effectLst/>
              </a:rPr>
              <a:t>Повысить теоретический и практический  уровень знания педагогов о  роли театрализованной деятельности в развитии речи дошкольников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357430"/>
            <a:ext cx="7472386" cy="41673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	</a:t>
            </a:r>
            <a:r>
              <a:rPr lang="ru-RU" sz="3100" b="1" i="1" u="sng" dirty="0" smtClean="0"/>
              <a:t>Задачи:</a:t>
            </a:r>
            <a:endParaRPr lang="ru-RU" sz="3100" b="1" u="sng" dirty="0" smtClean="0"/>
          </a:p>
          <a:p>
            <a:pPr lvl="0"/>
            <a:r>
              <a:rPr lang="ru-RU" sz="3100" dirty="0" smtClean="0"/>
              <a:t>Проанализировать уровень организации работы в ДО по развитию речи воспитанников.</a:t>
            </a:r>
          </a:p>
          <a:p>
            <a:pPr lvl="0"/>
            <a:r>
              <a:rPr lang="ru-RU" sz="3100" dirty="0" smtClean="0"/>
              <a:t>Привлечь внимание педагогов к проблеме развития речи детей посредством театрализованной деятельности </a:t>
            </a:r>
          </a:p>
          <a:p>
            <a:pPr lvl="0"/>
            <a:r>
              <a:rPr lang="ru-RU" sz="3100" dirty="0" smtClean="0"/>
              <a:t>Систематизировать знания педагогов об особенностях и условиях развития речи детей в ДОУ</a:t>
            </a:r>
          </a:p>
          <a:p>
            <a:pPr lvl="0"/>
            <a:r>
              <a:rPr lang="ru-RU" sz="3100" dirty="0" smtClean="0"/>
              <a:t>Активизировать деятельность педагогов в направлении речевого развития ребёнка через театрализованную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III</a:t>
            </a:r>
            <a:r>
              <a:rPr lang="ru-RU" u="sng" dirty="0" smtClean="0"/>
              <a:t> часть. </a:t>
            </a:r>
            <a:br>
              <a:rPr lang="ru-RU" u="sng" dirty="0" smtClean="0"/>
            </a:br>
            <a:r>
              <a:rPr lang="ru-RU" u="sng" dirty="0" smtClean="0"/>
              <a:t>Решение кроссвордов</a:t>
            </a:r>
            <a:endParaRPr lang="ru-RU" dirty="0"/>
          </a:p>
        </p:txBody>
      </p:sp>
      <p:pic>
        <p:nvPicPr>
          <p:cNvPr id="1026" name="Picture 2" descr="D:\Documents and Settings\Admin\Рабочий стол\кро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6489727" cy="485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Слова на букву 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50440" y="1785924"/>
          <a:ext cx="5964900" cy="2944368"/>
        </p:xfrm>
        <a:graphic>
          <a:graphicData uri="http://schemas.openxmlformats.org/drawingml/2006/table">
            <a:tbl>
              <a:tblPr/>
              <a:tblGrid>
                <a:gridCol w="496803"/>
                <a:gridCol w="496803"/>
                <a:gridCol w="496803"/>
                <a:gridCol w="496803"/>
                <a:gridCol w="496803"/>
                <a:gridCol w="496803"/>
                <a:gridCol w="496803"/>
                <a:gridCol w="496803"/>
                <a:gridCol w="497619"/>
                <a:gridCol w="497619"/>
                <a:gridCol w="497619"/>
                <a:gridCol w="497619"/>
              </a:tblGrid>
              <a:tr h="476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Ф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Ш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Ш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6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Слова на букву 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3" name="WordArt 1"/>
          <p:cNvSpPr>
            <a:spLocks noChangeArrowheads="1" noChangeShapeType="1" noTextEdit="1"/>
          </p:cNvSpPr>
          <p:nvPr/>
        </p:nvSpPr>
        <p:spPr bwMode="auto">
          <a:xfrm rot="5400000">
            <a:off x="-1620044" y="1002507"/>
            <a:ext cx="1682750" cy="9572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72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А</a:t>
            </a:r>
            <a:endParaRPr lang="ru-RU" sz="72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Театральные профессии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00232" y="1857364"/>
          <a:ext cx="6929490" cy="3492246"/>
        </p:xfrm>
        <a:graphic>
          <a:graphicData uri="http://schemas.openxmlformats.org/drawingml/2006/table">
            <a:tbl>
              <a:tblPr/>
              <a:tblGrid>
                <a:gridCol w="461966"/>
                <a:gridCol w="461966"/>
                <a:gridCol w="461966"/>
                <a:gridCol w="461966"/>
                <a:gridCol w="461966"/>
                <a:gridCol w="461966"/>
                <a:gridCol w="461966"/>
                <a:gridCol w="461966"/>
                <a:gridCol w="461966"/>
                <a:gridCol w="461966"/>
                <a:gridCol w="461966"/>
                <a:gridCol w="461966"/>
                <a:gridCol w="461966"/>
                <a:gridCol w="461966"/>
                <a:gridCol w="461966"/>
              </a:tblGrid>
              <a:tr h="476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Г 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2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Ф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Ь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Десять «Р»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86050" y="2214554"/>
          <a:ext cx="5572160" cy="3000587"/>
        </p:xfrm>
        <a:graphic>
          <a:graphicData uri="http://schemas.openxmlformats.org/drawingml/2006/table">
            <a:tbl>
              <a:tblPr/>
              <a:tblGrid>
                <a:gridCol w="556703"/>
                <a:gridCol w="556703"/>
                <a:gridCol w="556703"/>
                <a:gridCol w="556703"/>
                <a:gridCol w="557558"/>
                <a:gridCol w="557558"/>
                <a:gridCol w="557558"/>
                <a:gridCol w="557558"/>
                <a:gridCol w="557558"/>
                <a:gridCol w="557558"/>
              </a:tblGrid>
              <a:tr h="499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9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Сказки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14544" y="2000240"/>
          <a:ext cx="6219513" cy="3071832"/>
        </p:xfrm>
        <a:graphic>
          <a:graphicData uri="http://schemas.openxmlformats.org/drawingml/2006/table">
            <a:tbl>
              <a:tblPr/>
              <a:tblGrid>
                <a:gridCol w="368738"/>
                <a:gridCol w="368738"/>
                <a:gridCol w="368738"/>
                <a:gridCol w="368738"/>
                <a:gridCol w="368738"/>
                <a:gridCol w="368738"/>
                <a:gridCol w="368738"/>
                <a:gridCol w="393596"/>
                <a:gridCol w="489579"/>
                <a:gridCol w="393596"/>
                <a:gridCol w="393596"/>
                <a:gridCol w="393596"/>
                <a:gridCol w="393596"/>
                <a:gridCol w="393596"/>
                <a:gridCol w="393596"/>
                <a:gridCol w="393596"/>
              </a:tblGrid>
              <a:tr h="511972"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972"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Ч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Ш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972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972"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972"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Й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972"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Ч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 пример. </a:t>
            </a:r>
            <a:endParaRPr lang="ru-RU" dirty="0"/>
          </a:p>
        </p:txBody>
      </p:sp>
      <p:pic>
        <p:nvPicPr>
          <p:cNvPr id="2049" name="Picture 1" descr="D:\Documents and Settings\Admin\Рабочий стол\прим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71612"/>
            <a:ext cx="4966461" cy="4638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 пример.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572560" cy="4853136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sz="3500" b="1" dirty="0" smtClean="0">
                <a:solidFill>
                  <a:schemeClr val="accent5">
                    <a:lumMod val="50000"/>
                  </a:schemeClr>
                </a:solidFill>
              </a:rPr>
              <a:t>Кушак + Утюги + Книжка + Мочалка + Крокодил = ? </a:t>
            </a:r>
          </a:p>
          <a:p>
            <a:pPr lvl="0" algn="r">
              <a:buNone/>
            </a:pPr>
            <a:r>
              <a:rPr lang="ru-RU" i="1" dirty="0" smtClean="0">
                <a:solidFill>
                  <a:srgbClr val="C00000"/>
                </a:solidFill>
              </a:rPr>
              <a:t>//</a:t>
            </a:r>
            <a:r>
              <a:rPr lang="ru-RU" dirty="0" smtClean="0">
                <a:solidFill>
                  <a:srgbClr val="C00000"/>
                </a:solidFill>
              </a:rPr>
              <a:t> К.И. Чуковский </a:t>
            </a:r>
            <a:r>
              <a:rPr lang="ru-RU" i="1" dirty="0" err="1" smtClean="0">
                <a:solidFill>
                  <a:srgbClr val="C00000"/>
                </a:solidFill>
              </a:rPr>
              <a:t>Мойдодыр</a:t>
            </a:r>
            <a:r>
              <a:rPr lang="ru-RU" i="1" dirty="0" smtClean="0">
                <a:solidFill>
                  <a:srgbClr val="C00000"/>
                </a:solidFill>
              </a:rPr>
              <a:t>//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Мельница + Король + Людоед + Заяц + Мышь = ?</a:t>
            </a:r>
          </a:p>
          <a:p>
            <a:pPr lvl="0" algn="r">
              <a:buNone/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rgbClr val="C00000"/>
                </a:solidFill>
              </a:rPr>
              <a:t>//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>Шарль Перро «Кот в сапогах»//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Санки + Розы + Олень + Ворон + Девочка = ? </a:t>
            </a:r>
          </a:p>
          <a:p>
            <a:pPr lvl="0" algn="r">
              <a:buNone/>
            </a:pPr>
            <a:r>
              <a:rPr lang="ru-RU" i="1" dirty="0" smtClean="0">
                <a:solidFill>
                  <a:srgbClr val="C00000"/>
                </a:solidFill>
              </a:rPr>
              <a:t>//</a:t>
            </a:r>
            <a:r>
              <a:rPr lang="ru-RU" i="1" dirty="0" err="1" smtClean="0">
                <a:solidFill>
                  <a:srgbClr val="C00000"/>
                </a:solidFill>
              </a:rPr>
              <a:t>Ганс</a:t>
            </a:r>
            <a:r>
              <a:rPr lang="ru-RU" i="1" dirty="0" smtClean="0">
                <a:solidFill>
                  <a:srgbClr val="C00000"/>
                </a:solidFill>
              </a:rPr>
              <a:t> Христиан Андерсен «Снежная королева»//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Зеркало + Терем + Пёс + Яблоко + Гроб = ? </a:t>
            </a:r>
          </a:p>
          <a:p>
            <a:pPr lvl="0" algn="r">
              <a:buNone/>
            </a:pPr>
            <a:r>
              <a:rPr lang="ru-RU" i="1" dirty="0" smtClean="0">
                <a:solidFill>
                  <a:srgbClr val="C00000"/>
                </a:solidFill>
              </a:rPr>
              <a:t>//А.С. Пушкин «Сказка о мертвой царевне»//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7"/>
            <a:ext cx="4896544" cy="79690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Блиц-турнир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000108"/>
            <a:ext cx="7715304" cy="571504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/>
              <a:t>Сколько встреч было у старика и рыбки? </a:t>
            </a:r>
          </a:p>
          <a:p>
            <a:pPr lvl="0" algn="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//Шесть//</a:t>
            </a:r>
            <a:endParaRPr lang="ru-RU" b="1" dirty="0" smtClean="0">
              <a:solidFill>
                <a:srgbClr val="C00000"/>
              </a:solidFill>
            </a:endParaRPr>
          </a:p>
          <a:p>
            <a:pPr lvl="0"/>
            <a:r>
              <a:rPr lang="ru-RU" b="1" dirty="0" smtClean="0"/>
              <a:t>Какой воспитатель может развить творчество у ребенка? 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//Творческий//</a:t>
            </a:r>
          </a:p>
          <a:p>
            <a:pPr lvl="0"/>
            <a:r>
              <a:rPr lang="ru-RU" b="1" dirty="0" smtClean="0"/>
              <a:t>Первый банкрот Поля чудес 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//Буратино//</a:t>
            </a:r>
          </a:p>
          <a:p>
            <a:pPr lvl="0"/>
            <a:r>
              <a:rPr lang="ru-RU" b="1" dirty="0" smtClean="0"/>
              <a:t>Героиня русской сказки, девочка из снега 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//Снегурочка//</a:t>
            </a:r>
          </a:p>
          <a:p>
            <a:pPr lvl="0"/>
            <a:r>
              <a:rPr lang="ru-RU" b="1" dirty="0" smtClean="0"/>
              <a:t>Пушкинское дубовое украшение 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//Цепь// </a:t>
            </a:r>
          </a:p>
          <a:p>
            <a:pPr lvl="0"/>
            <a:r>
              <a:rPr lang="ru-RU" b="1" dirty="0" smtClean="0"/>
              <a:t>Разговор двух лиц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//Диалог//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42852"/>
            <a:ext cx="4896544" cy="57150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Блиц-турнир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928670"/>
            <a:ext cx="8229600" cy="5381790"/>
          </a:xfrm>
        </p:spPr>
        <p:txBody>
          <a:bodyPr>
            <a:noAutofit/>
          </a:bodyPr>
          <a:lstStyle/>
          <a:p>
            <a:pPr lvl="0"/>
            <a:r>
              <a:rPr lang="ru-RU" sz="2200" b="1" dirty="0" smtClean="0"/>
              <a:t>Личный транспорт Бабы Яги</a:t>
            </a:r>
            <a:r>
              <a:rPr lang="ru-RU" sz="2200" b="1" i="1" dirty="0" smtClean="0">
                <a:solidFill>
                  <a:srgbClr val="C00000"/>
                </a:solidFill>
              </a:rPr>
              <a:t> </a:t>
            </a:r>
          </a:p>
          <a:p>
            <a:pPr lvl="0" algn="r">
              <a:buNone/>
            </a:pPr>
            <a:r>
              <a:rPr lang="ru-RU" sz="2200" b="1" i="1" dirty="0" smtClean="0">
                <a:solidFill>
                  <a:srgbClr val="C00000"/>
                </a:solidFill>
              </a:rPr>
              <a:t>//Ступа//</a:t>
            </a:r>
          </a:p>
          <a:p>
            <a:pPr lvl="0"/>
            <a:r>
              <a:rPr lang="ru-RU" sz="2200" b="1" dirty="0" smtClean="0"/>
              <a:t>Кто полгода сидит без обеда </a:t>
            </a:r>
          </a:p>
          <a:p>
            <a:pPr lvl="0" algn="r">
              <a:buNone/>
            </a:pPr>
            <a:r>
              <a:rPr lang="ru-RU" sz="2200" b="1" i="1" dirty="0" smtClean="0">
                <a:solidFill>
                  <a:srgbClr val="C00000"/>
                </a:solidFill>
              </a:rPr>
              <a:t>//Медведь//</a:t>
            </a:r>
          </a:p>
          <a:p>
            <a:pPr lvl="0"/>
            <a:r>
              <a:rPr lang="ru-RU" sz="2200" b="1" dirty="0" smtClean="0"/>
              <a:t>Виды невербальной коммуникации </a:t>
            </a:r>
          </a:p>
          <a:p>
            <a:pPr lvl="0" algn="r">
              <a:buNone/>
            </a:pPr>
            <a:r>
              <a:rPr lang="ru-RU" sz="2200" b="1" i="1" dirty="0" smtClean="0">
                <a:solidFill>
                  <a:srgbClr val="C00000"/>
                </a:solidFill>
              </a:rPr>
              <a:t>//Мимика, жесты, телодвижения//</a:t>
            </a:r>
          </a:p>
          <a:p>
            <a:pPr lvl="0"/>
            <a:r>
              <a:rPr lang="ru-RU" sz="2200" b="1" dirty="0" smtClean="0"/>
              <a:t>Основной вид устного народного творчества, художественное повествование фантастического, приключенческого или бытового характера </a:t>
            </a:r>
          </a:p>
          <a:p>
            <a:pPr lvl="0" algn="r">
              <a:buNone/>
            </a:pPr>
            <a:r>
              <a:rPr lang="ru-RU" sz="2200" b="1" i="1" dirty="0" smtClean="0">
                <a:solidFill>
                  <a:srgbClr val="C00000"/>
                </a:solidFill>
              </a:rPr>
              <a:t>//Сказка//</a:t>
            </a:r>
          </a:p>
          <a:p>
            <a:pPr lvl="0"/>
            <a:r>
              <a:rPr lang="ru-RU" sz="2200" b="1" dirty="0" smtClean="0"/>
              <a:t>Что идет, не двигаясь с места </a:t>
            </a:r>
          </a:p>
          <a:p>
            <a:pPr lvl="0" algn="r">
              <a:buNone/>
            </a:pPr>
            <a:r>
              <a:rPr lang="ru-RU" sz="2200" b="1" i="1" dirty="0" smtClean="0">
                <a:solidFill>
                  <a:srgbClr val="C00000"/>
                </a:solidFill>
              </a:rPr>
              <a:t>//Время//</a:t>
            </a:r>
          </a:p>
          <a:p>
            <a:r>
              <a:rPr lang="ru-RU" sz="2200" b="1" dirty="0" smtClean="0"/>
              <a:t>Кто из великих русских поэтов любил сказки с детства, и сам написал несколько сказок в стихах? </a:t>
            </a:r>
          </a:p>
          <a:p>
            <a:pPr algn="r">
              <a:buNone/>
            </a:pPr>
            <a:r>
              <a:rPr lang="ru-RU" sz="2200" b="1" i="1" dirty="0" smtClean="0">
                <a:solidFill>
                  <a:srgbClr val="C00000"/>
                </a:solidFill>
              </a:rPr>
              <a:t>//А.С. Пушкин//</a:t>
            </a:r>
          </a:p>
          <a:p>
            <a:pPr>
              <a:buNone/>
            </a:pP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Тест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7072362" cy="492922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8860" y="1571612"/>
            <a:ext cx="4857784" cy="500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/>
              </a:rPr>
              <a:t>План проведения педсовета</a:t>
            </a:r>
            <a:endParaRPr lang="ru-RU" sz="2400" dirty="0"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627784" y="2428868"/>
            <a:ext cx="5938937" cy="3364415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Анализ решения предыдущего педсовета.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dirty="0" smtClean="0"/>
              <a:t>Результаты тематического контроля «Центры патриотического воспитания» .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Развитие  речи  детей дошкольного возраста средствами театрализованной деятельности. </a:t>
            </a:r>
            <a:r>
              <a:rPr lang="ru-RU" i="1" dirty="0" smtClean="0"/>
              <a:t>Саляева Е.А.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i="1" dirty="0" smtClean="0"/>
              <a:t>Сообщения «</a:t>
            </a:r>
            <a:r>
              <a:rPr lang="ru-RU" dirty="0" smtClean="0"/>
              <a:t>Платочная </a:t>
            </a:r>
            <a:r>
              <a:rPr lang="ru-RU" i="1" dirty="0" smtClean="0"/>
              <a:t>кукла в работе с дошкольниками». </a:t>
            </a:r>
            <a:r>
              <a:rPr lang="ru-RU" dirty="0" smtClean="0"/>
              <a:t>Куровская А.Р.</a:t>
            </a:r>
          </a:p>
          <a:p>
            <a:pPr marL="457200" indent="-457200">
              <a:buAutoNum type="arabicPeriod"/>
            </a:pPr>
            <a:r>
              <a:rPr lang="ru-RU" dirty="0" smtClean="0"/>
              <a:t>Деловая игра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643050"/>
            <a:ext cx="6370985" cy="136207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/>
              </a:rPr>
              <a:t>«Необходимо расширять опыт ребёнка,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i="1" dirty="0" smtClean="0">
                <a:effectLst/>
              </a:rPr>
              <a:t>если мы хотим создать достаточно прочные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i="1" dirty="0" smtClean="0">
                <a:effectLst/>
              </a:rPr>
              <a:t>основы его творческой деятельности».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388" y="5429264"/>
            <a:ext cx="2367037" cy="864085"/>
          </a:xfrm>
        </p:spPr>
        <p:txBody>
          <a:bodyPr/>
          <a:lstStyle/>
          <a:p>
            <a:pPr algn="r"/>
            <a:r>
              <a:rPr lang="ru-RU" dirty="0" smtClean="0"/>
              <a:t>Л. С. </a:t>
            </a:r>
            <a:r>
              <a:rPr lang="ru-RU" dirty="0" err="1" smtClean="0"/>
              <a:t>Выготский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педсовета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Продолжать работу по театрально-игровой деятельности детей с учетом </a:t>
            </a:r>
            <a:r>
              <a:rPr lang="ru-RU" dirty="0" err="1" smtClean="0"/>
              <a:t>гендерного</a:t>
            </a:r>
            <a:r>
              <a:rPr lang="ru-RU" dirty="0" smtClean="0"/>
              <a:t> воспитания </a:t>
            </a:r>
            <a:r>
              <a:rPr lang="ru-RU" dirty="0" smtClean="0">
                <a:solidFill>
                  <a:srgbClr val="C00000"/>
                </a:solidFill>
              </a:rPr>
              <a:t>(воспитатели групп, в течение года).</a:t>
            </a:r>
          </a:p>
          <a:p>
            <a:pPr lvl="0"/>
            <a:r>
              <a:rPr lang="ru-RU" dirty="0" smtClean="0"/>
              <a:t>Пополнить центры театральной деятельности куклами марионетками и платочными в подготовительных группах </a:t>
            </a:r>
            <a:r>
              <a:rPr lang="ru-RU" dirty="0" smtClean="0">
                <a:solidFill>
                  <a:srgbClr val="C00000"/>
                </a:solidFill>
              </a:rPr>
              <a:t>(воспитатели групп).</a:t>
            </a:r>
          </a:p>
          <a:p>
            <a:pPr lvl="0"/>
            <a:r>
              <a:rPr lang="ru-RU" dirty="0" smtClean="0"/>
              <a:t>Повышать уровень ознакомления детей с театральными жанрами и устройством театра </a:t>
            </a:r>
            <a:r>
              <a:rPr lang="ru-RU" dirty="0" smtClean="0">
                <a:solidFill>
                  <a:srgbClr val="C00000"/>
                </a:solidFill>
              </a:rPr>
              <a:t>(воспитатели групп, музыкальный руководитель в течение года).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fs1.ppt4web.ru/images/62507/153861/640/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7" y="2143116"/>
            <a:ext cx="5333993" cy="4000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>
                <a:effectLst/>
              </a:rPr>
              <a:t>Анализ решения предыдущего педсовета.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285852" y="1285860"/>
            <a:ext cx="7615262" cy="51674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Продолжать работу по театрально-игровой деятельности детей, в планах отражать эту работу (воспитатели групп, в течение года)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2. Пополнить наглядно-информационные центры консультативным материалом, согласно возрастным требованиям и специфике театральной деятельности. (воспитатели групп, музыкальные руководители)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3. Продолжать повышать уровень самообразования по изучению методических изданий по проблеме организации и проведении театрально-игровой деятельности в соответствии ФГОС ДО. Сроки исполнения: постоянно. (педагоги ДОУ).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4.Продолжать создавать в группах условия для развития театральной деятельности. В том числе пополнение «Центров театра» Сроки исполнения: 01.03.2018г.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i="1" dirty="0" smtClean="0">
                <a:effectLst/>
              </a:rPr>
              <a:t>Результаты тематического контроля «Центры патриотического воспитания .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Люди в некоторых странах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Больше собственной души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Любят деньги, рестораны,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Яхты, шубы из шиншилл,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 себе шумиху в прессе.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 у нас в стране важней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Справедливым быть и честным,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Верить в Бога и людей!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Есть духовные богатства,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Надо их копить стараться!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i="1" dirty="0" smtClean="0">
                <a:effectLst/>
              </a:rPr>
              <a:t>Результаты тематического контроля «Центры патриотического воспитания .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u="sng" dirty="0" smtClean="0"/>
              <a:t>Рекомендации:</a:t>
            </a:r>
            <a:endParaRPr lang="ru-RU" sz="800" u="sng" dirty="0" smtClean="0"/>
          </a:p>
          <a:p>
            <a:pPr>
              <a:buNone/>
            </a:pPr>
            <a:endParaRPr lang="ru-RU" sz="900" u="sng" dirty="0" smtClean="0"/>
          </a:p>
          <a:p>
            <a:pPr lvl="0"/>
            <a:r>
              <a:rPr lang="ru-RU" dirty="0" smtClean="0"/>
              <a:t>Пополнить центры символикой края, муниципалитета и поселка.</a:t>
            </a:r>
          </a:p>
          <a:p>
            <a:pPr lvl="0"/>
            <a:r>
              <a:rPr lang="ru-RU" dirty="0" smtClean="0"/>
              <a:t>Дополнить центры иллюстрациями, рассказывающими о жизни людей,  рассказывающие о людях в других странах мира, их обычаях, традициях, профессиях.</a:t>
            </a:r>
          </a:p>
          <a:p>
            <a:pPr lvl="0"/>
            <a:r>
              <a:rPr lang="ru-RU" dirty="0" smtClean="0"/>
              <a:t>Пополнить центр материалами, дающими детям первоначальное представление о православии.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7"/>
            <a:ext cx="5857916" cy="1225625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i="1" dirty="0" smtClean="0">
                <a:effectLst/>
              </a:rPr>
              <a:t>Развитие  речи  детей дошкольного возраста средствами театрализованной деятельности. Саляева Е.А. </a:t>
            </a:r>
            <a:endParaRPr lang="ru-RU" dirty="0"/>
          </a:p>
        </p:txBody>
      </p:sp>
      <p:pic>
        <p:nvPicPr>
          <p:cNvPr id="28675" name="Picture 3" descr="D:\Documents and Settings\Admin\Рабочий стол\теат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43050"/>
            <a:ext cx="619580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7"/>
            <a:ext cx="5929354" cy="1225625"/>
          </a:xfrm>
        </p:spPr>
        <p:txBody>
          <a:bodyPr>
            <a:normAutofit/>
          </a:bodyPr>
          <a:lstStyle/>
          <a:p>
            <a:pPr lvl="0"/>
            <a:r>
              <a:rPr lang="ru-RU" sz="3100" i="1" dirty="0" smtClean="0"/>
              <a:t>«Платочная кукла в работе с дошкольниками». Куровская А.Р.</a:t>
            </a:r>
            <a:endParaRPr lang="ru-RU" dirty="0"/>
          </a:p>
        </p:txBody>
      </p:sp>
      <p:pic>
        <p:nvPicPr>
          <p:cNvPr id="29698" name="Picture 2" descr="D:\Documents and Settings\Admin\Рабочий стол\кук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928802"/>
            <a:ext cx="527685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Деловая игра</a:t>
            </a:r>
            <a:endParaRPr lang="ru-RU" dirty="0"/>
          </a:p>
        </p:txBody>
      </p:sp>
      <p:pic>
        <p:nvPicPr>
          <p:cNvPr id="7" name="Содержимое 6" descr="http://kino-teatr.org/news/9019/9055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253501">
            <a:off x="1643042" y="1500174"/>
            <a:ext cx="2257412" cy="27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ramugim.edumsko.ru/uploads/3000/2615/section/265534/teatr.jpg?1504594327256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992758">
            <a:off x="6143636" y="1500174"/>
            <a:ext cx="2147906" cy="264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124-luchiki.caduk.ru/images/tea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214818"/>
            <a:ext cx="2639090" cy="23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gradus.pro/wp-content/uploads/2016/03/teatr-768x6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1" y="4214819"/>
            <a:ext cx="2500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атраль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Театральный 2</Template>
  <TotalTime>1205</TotalTime>
  <Words>1651</Words>
  <Application>Microsoft Office PowerPoint</Application>
  <PresentationFormat>Экран (4:3)</PresentationFormat>
  <Paragraphs>346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Театральный 2</vt:lpstr>
      <vt:lpstr> Педагогический совет  № 3  Деловая игра  «Развитие  речи у детей дошкольного возраста  через театрализованную деятельность» </vt:lpstr>
      <vt:lpstr>  Цель: Повысить теоретический и практический  уровень знания педагогов о  роли театрализованной деятельности в развитии речи дошкольников </vt:lpstr>
      <vt:lpstr>План проведения педсовета</vt:lpstr>
      <vt:lpstr> Анализ решения предыдущего педсовета. </vt:lpstr>
      <vt:lpstr>Результаты тематического контроля «Центры патриотического воспитания .</vt:lpstr>
      <vt:lpstr>Результаты тематического контроля «Центры патриотического воспитания .</vt:lpstr>
      <vt:lpstr>Развитие  речи  детей дошкольного возраста средствами театрализованной деятельности. Саляева Е.А. </vt:lpstr>
      <vt:lpstr>«Платочная кукла в работе с дошкольниками». Куровская А.Р.</vt:lpstr>
      <vt:lpstr>Деловая игра</vt:lpstr>
      <vt:lpstr>I часть. Разминка: </vt:lpstr>
      <vt:lpstr>I часть. Разминка: </vt:lpstr>
      <vt:lpstr>I часть. Разминка: </vt:lpstr>
      <vt:lpstr>Разработка рекомендаций для родителей</vt:lpstr>
      <vt:lpstr>Кто больше. </vt:lpstr>
      <vt:lpstr>Найдите пары пословиц</vt:lpstr>
      <vt:lpstr>Весёлая викторина</vt:lpstr>
      <vt:lpstr>Весёлая викторина</vt:lpstr>
      <vt:lpstr>II часть</vt:lpstr>
      <vt:lpstr>Продолжите …</vt:lpstr>
      <vt:lpstr>III часть.  Решение кроссвордов</vt:lpstr>
      <vt:lpstr>  Слова на букву А </vt:lpstr>
      <vt:lpstr>Театральные профессии</vt:lpstr>
      <vt:lpstr>Десять «Р»</vt:lpstr>
      <vt:lpstr>Сказки</vt:lpstr>
      <vt:lpstr>Реши пример. </vt:lpstr>
      <vt:lpstr>Реши пример. </vt:lpstr>
      <vt:lpstr>Блиц-турнир </vt:lpstr>
      <vt:lpstr>Блиц-турнир </vt:lpstr>
      <vt:lpstr>Тест </vt:lpstr>
      <vt:lpstr>«Необходимо расширять опыт ребёнка,  если мы хотим создать достаточно прочные  основы его творческой деятельности».   </vt:lpstr>
      <vt:lpstr>Решение педсовета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116</cp:revision>
  <dcterms:created xsi:type="dcterms:W3CDTF">2014-04-17T14:39:24Z</dcterms:created>
  <dcterms:modified xsi:type="dcterms:W3CDTF">2018-01-30T05:21:55Z</dcterms:modified>
</cp:coreProperties>
</file>